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81" r:id="rId19"/>
    <p:sldId id="282" r:id="rId2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6365" y="2765298"/>
            <a:ext cx="735126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8630" y="2348864"/>
            <a:ext cx="8681085" cy="169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f4f7837770384bfa1faa1827ec8d72d4/?ysclid=le6tcj9677368387754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61976"/>
            <a:ext cx="6946900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0640" marR="5080" indent="-129857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000000"/>
                </a:solidFill>
              </a:rPr>
              <a:t>Нормативная</a:t>
            </a:r>
            <a:r>
              <a:rPr sz="2600" spc="-4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база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перехода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ФОП</a:t>
            </a:r>
            <a:r>
              <a:rPr sz="2600" spc="-3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ДО </a:t>
            </a:r>
            <a:r>
              <a:rPr sz="2600" spc="-74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федеральном</a:t>
            </a:r>
            <a:r>
              <a:rPr sz="2600" spc="-3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уровне: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185724" y="2485135"/>
            <a:ext cx="8775065" cy="406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Tahoma"/>
                <a:cs typeface="Tahoma"/>
              </a:rPr>
              <a:t>-</a:t>
            </a:r>
            <a:r>
              <a:rPr sz="1500" b="1" spc="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dirty="0">
                <a:latin typeface="Tahoma"/>
                <a:cs typeface="Tahoma"/>
              </a:rPr>
              <a:t> образования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разрабатываются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утверждаются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организацией, осуществляющей образовательную деятельность,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соответствии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федеральным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государственным образовательным стандартом дошкольного образования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соответствующей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образовательной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программой дошкольного образования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.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разработанных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образовательными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организациями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 программ должны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не ниже соответствующих содержания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планируемых результатов</a:t>
            </a:r>
            <a:r>
              <a:rPr sz="15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дошкольного</a:t>
            </a:r>
            <a:r>
              <a:rPr sz="15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320675" algn="l"/>
              </a:tabLst>
            </a:pPr>
            <a:r>
              <a:rPr sz="1500" spc="-5" dirty="0">
                <a:latin typeface="Tahoma"/>
                <a:cs typeface="Tahoma"/>
              </a:rPr>
              <a:t>«Федеральная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учебно-методическая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документация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план,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график,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федеральные</a:t>
            </a:r>
            <a:r>
              <a:rPr sz="1500" dirty="0">
                <a:latin typeface="Tahoma"/>
                <a:cs typeface="Tahoma"/>
              </a:rPr>
              <a:t> рабочие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программы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предметов,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курсов,</a:t>
            </a:r>
            <a:r>
              <a:rPr sz="1500" dirty="0">
                <a:latin typeface="Tahoma"/>
                <a:cs typeface="Tahoma"/>
              </a:rPr>
              <a:t> дисциплин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(модулей),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компонентов,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рабочая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воспитания,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план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работы),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определяющая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единые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Российской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Федерации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базовые </a:t>
            </a:r>
            <a:r>
              <a:rPr sz="1500" b="1" spc="-4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определенного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уровня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(или)</a:t>
            </a:r>
            <a:r>
              <a:rPr sz="1500" dirty="0">
                <a:latin typeface="Tahoma"/>
                <a:cs typeface="Tahoma"/>
              </a:rPr>
              <a:t> определенной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направленности,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образовательной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261620" algn="l"/>
              </a:tabLst>
            </a:pPr>
            <a:r>
              <a:rPr sz="1500" spc="-5" dirty="0">
                <a:latin typeface="Tahoma"/>
                <a:cs typeface="Tahoma"/>
              </a:rPr>
              <a:t>«Основные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подлежат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приведению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соответствие</a:t>
            </a:r>
            <a:r>
              <a:rPr sz="1500" dirty="0">
                <a:latin typeface="Tahoma"/>
                <a:cs typeface="Tahoma"/>
              </a:rPr>
              <a:t> с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федеральными </a:t>
            </a:r>
            <a:r>
              <a:rPr sz="1500" dirty="0">
                <a:latin typeface="Tahoma"/>
                <a:cs typeface="Tahoma"/>
              </a:rPr>
              <a:t>основными </a:t>
            </a:r>
            <a:r>
              <a:rPr sz="1500" spc="-5" dirty="0">
                <a:latin typeface="Tahoma"/>
                <a:cs typeface="Tahoma"/>
              </a:rPr>
              <a:t>общеобразовательными программами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не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позднее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1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сентября 2023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года»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923544"/>
            <a:ext cx="8927592" cy="128168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3631" y="918972"/>
            <a:ext cx="8936990" cy="12909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Tahoma"/>
                <a:cs typeface="Tahoma"/>
              </a:rPr>
              <a:t>Федеральный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закон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№371-ФЗ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от </a:t>
            </a:r>
            <a:r>
              <a:rPr sz="1800" dirty="0">
                <a:latin typeface="Tahoma"/>
                <a:cs typeface="Tahoma"/>
              </a:rPr>
              <a:t>24</a:t>
            </a:r>
            <a:r>
              <a:rPr sz="1800" spc="-5" dirty="0">
                <a:latin typeface="Tahoma"/>
                <a:cs typeface="Tahoma"/>
              </a:rPr>
              <a:t> сентября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2022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г.</a:t>
            </a:r>
            <a:endParaRPr sz="1800">
              <a:latin typeface="Tahoma"/>
              <a:cs typeface="Tahoma"/>
            </a:endParaRPr>
          </a:p>
          <a:p>
            <a:pPr marL="227329" marR="221615" algn="ctr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8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внесении изменений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в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 Федеральный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закон </a:t>
            </a:r>
            <a:r>
              <a:rPr sz="1800" spc="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образовании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в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Российской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Федерации»</a:t>
            </a:r>
            <a:r>
              <a:rPr sz="1800" spc="-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и</a:t>
            </a:r>
            <a:r>
              <a:rPr sz="1800" spc="-5" dirty="0">
                <a:latin typeface="Tahoma"/>
                <a:cs typeface="Tahoma"/>
              </a:rPr>
              <a:t> статью</a:t>
            </a:r>
            <a:r>
              <a:rPr sz="1800" dirty="0">
                <a:latin typeface="Tahoma"/>
                <a:cs typeface="Tahoma"/>
              </a:rPr>
              <a:t> 1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Федерального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закона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«Об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обязательных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требованиях</a:t>
            </a:r>
            <a:r>
              <a:rPr sz="1800" dirty="0">
                <a:latin typeface="Tahoma"/>
                <a:cs typeface="Tahoma"/>
              </a:rPr>
              <a:t> в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Российской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Федерации»: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4274" y="0"/>
            <a:ext cx="8698230" cy="256794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00037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416559" marR="30480">
              <a:lnSpc>
                <a:spcPct val="100000"/>
              </a:lnSpc>
              <a:spcBef>
                <a:spcPts val="605"/>
              </a:spcBef>
              <a:buChar char="-"/>
              <a:tabLst>
                <a:tab pos="556260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</a:t>
            </a:r>
            <a:r>
              <a:rPr sz="1600" spc="3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содержание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3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детьми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всех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групп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всем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образовательным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областям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  <a:tabLst>
                <a:tab pos="628650" algn="l"/>
                <a:tab pos="1922145" algn="l"/>
                <a:tab pos="3675379" algn="l"/>
                <a:tab pos="5085080" algn="l"/>
                <a:tab pos="5328920" algn="l"/>
                <a:tab pos="6161405" algn="l"/>
                <a:tab pos="7914640" algn="l"/>
              </a:tabLst>
            </a:pPr>
            <a:r>
              <a:rPr sz="6600" b="1" baseline="-30934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270" baseline="-3093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	Содержание	образовательной	деятельности	в	каждой	образовательной	области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</a:pP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дополнено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555625" indent="-139700">
              <a:lnSpc>
                <a:spcPts val="520"/>
              </a:lnSpc>
              <a:spcBef>
                <a:spcPts val="605"/>
              </a:spcBef>
              <a:buChar char="-"/>
              <a:tabLst>
                <a:tab pos="556260" algn="l"/>
                <a:tab pos="1998345" algn="l"/>
                <a:tab pos="3917315" algn="l"/>
                <a:tab pos="5054600" algn="l"/>
                <a:tab pos="6348730" algn="l"/>
                <a:tab pos="7517765" algn="l"/>
              </a:tabLst>
            </a:pPr>
            <a:r>
              <a:rPr sz="1600" spc="-5" dirty="0">
                <a:latin typeface="Tahoma"/>
                <a:cs typeface="Tahoma"/>
              </a:rPr>
              <a:t>Содержание	образовательных	областей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дополнено	задачами	воспитания,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3600"/>
              </a:lnSpc>
              <a:tabLst>
                <a:tab pos="1972310" algn="l"/>
                <a:tab pos="3683000" algn="l"/>
                <a:tab pos="4104004" algn="l"/>
                <a:tab pos="5469255" algn="l"/>
                <a:tab pos="6203950" algn="l"/>
                <a:tab pos="6506209" algn="l"/>
                <a:tab pos="7693025" algn="l"/>
              </a:tabLst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300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отражающими	направленность	на	приобщение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	ценностям	«Родина»,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  <a:tabLst>
                <a:tab pos="1680210" algn="l"/>
                <a:tab pos="2705735" algn="l"/>
                <a:tab pos="3937635" algn="l"/>
                <a:tab pos="5001260" algn="l"/>
                <a:tab pos="6600190" algn="l"/>
                <a:tab pos="7642859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«Природа»,	«Семья»,	«Человек»,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«Жизнь»,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«Милосердие»,	«Добро»,	«Дружба»,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ct val="100000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«Сотрудничество»,</a:t>
            </a:r>
            <a:r>
              <a:rPr sz="16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«Труд»,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«Познание»,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«Культура»,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«Красота»,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«Здоровье»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2636520"/>
            <a:ext cx="327660" cy="3276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815840"/>
            <a:ext cx="327660" cy="3276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39674" y="3247136"/>
            <a:ext cx="217804" cy="1333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45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514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67" y="2607944"/>
            <a:ext cx="8679815" cy="415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8145" marR="30480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Вариативность</a:t>
            </a:r>
            <a:r>
              <a:rPr sz="1600" dirty="0">
                <a:latin typeface="Tahoma"/>
                <a:cs typeface="Tahoma"/>
              </a:rPr>
              <a:t> форм,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способов,</a:t>
            </a:r>
            <a:r>
              <a:rPr sz="1600" dirty="0">
                <a:latin typeface="Tahoma"/>
                <a:cs typeface="Tahoma"/>
              </a:rPr>
              <a:t> методов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средств</a:t>
            </a:r>
            <a:r>
              <a:rPr sz="1600" spc="-5" dirty="0">
                <a:latin typeface="Tahoma"/>
                <a:cs typeface="Tahoma"/>
              </a:rPr>
              <a:t> реализации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dirty="0">
                <a:latin typeface="Tahoma"/>
                <a:cs typeface="Tahoma"/>
              </a:rPr>
              <a:t> ДО.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зависит не только </a:t>
            </a:r>
            <a:r>
              <a:rPr sz="1600" dirty="0">
                <a:latin typeface="Tahoma"/>
                <a:cs typeface="Tahoma"/>
              </a:rPr>
              <a:t>от </a:t>
            </a:r>
            <a:r>
              <a:rPr sz="1600" spc="-5" dirty="0">
                <a:latin typeface="Tahoma"/>
                <a:cs typeface="Tahoma"/>
              </a:rPr>
              <a:t>возрастных и </a:t>
            </a:r>
            <a:r>
              <a:rPr sz="1600" spc="-10" dirty="0">
                <a:latin typeface="Tahoma"/>
                <a:cs typeface="Tahoma"/>
              </a:rPr>
              <a:t>индивидуальных </a:t>
            </a:r>
            <a:r>
              <a:rPr sz="1600" spc="-5" dirty="0">
                <a:latin typeface="Tahoma"/>
                <a:cs typeface="Tahoma"/>
              </a:rPr>
              <a:t>особенностей </a:t>
            </a:r>
            <a:r>
              <a:rPr sz="1600" spc="-10" dirty="0">
                <a:latin typeface="Tahoma"/>
                <a:cs typeface="Tahoma"/>
              </a:rPr>
              <a:t>детей, учета их </a:t>
            </a:r>
            <a:r>
              <a:rPr sz="1600" spc="-5" dirty="0">
                <a:latin typeface="Tahoma"/>
                <a:cs typeface="Tahoma"/>
              </a:rPr>
              <a:t> особых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потребностей,</a:t>
            </a:r>
            <a:r>
              <a:rPr sz="1600" dirty="0">
                <a:latin typeface="Tahoma"/>
                <a:cs typeface="Tahoma"/>
              </a:rPr>
              <a:t> но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личных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интересов,</a:t>
            </a:r>
            <a:r>
              <a:rPr sz="1600" spc="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мотивов,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ожиданий,</a:t>
            </a:r>
            <a:r>
              <a:rPr sz="1600" spc="-5" dirty="0">
                <a:latin typeface="Tahoma"/>
                <a:cs typeface="Tahoma"/>
              </a:rPr>
              <a:t> желаний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детей.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Важно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признание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приоритетности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субъектной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позиции </a:t>
            </a:r>
            <a:r>
              <a:rPr sz="1600" spc="-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ребенка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образовательном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процессе</a:t>
            </a:r>
            <a:endParaRPr sz="1600">
              <a:latin typeface="Tahoma"/>
              <a:cs typeface="Tahoma"/>
            </a:endParaRPr>
          </a:p>
          <a:p>
            <a:pPr marL="398145" marR="317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Могут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использоваться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различные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технологии,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числе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технологии,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дистанционное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обучение,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исключением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которые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нанести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вред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здоровью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398145" marR="32384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537210" algn="l"/>
              </a:tabLst>
            </a:pPr>
            <a:r>
              <a:rPr sz="1600" spc="-10" dirty="0">
                <a:latin typeface="Tahoma"/>
                <a:cs typeface="Tahoma"/>
              </a:rPr>
              <a:t>Педагог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самостоятельно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определяет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формы,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способы,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</a:t>
            </a:r>
            <a:r>
              <a:rPr sz="1600" spc="18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ДО,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 соответствии с задачами воспитания и обучения, возрастными и индивидуальными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особенностями</a:t>
            </a:r>
            <a:r>
              <a:rPr sz="1600" spc="4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детей,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спецификой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интересов.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выборе</a:t>
            </a:r>
            <a:r>
              <a:rPr sz="1600" spc="-5" dirty="0">
                <a:latin typeface="Tahoma"/>
                <a:cs typeface="Tahoma"/>
              </a:rPr>
              <a:t> форм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-5" dirty="0">
                <a:latin typeface="Tahoma"/>
                <a:cs typeface="Tahoma"/>
              </a:rPr>
              <a:t> образовательного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необходимо </a:t>
            </a:r>
            <a:r>
              <a:rPr sz="1600" dirty="0">
                <a:latin typeface="Tahoma"/>
                <a:cs typeface="Tahoma"/>
              </a:rPr>
              <a:t> ориентироваться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виды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детской</a:t>
            </a:r>
            <a:r>
              <a:rPr sz="1600" spc="-5" dirty="0">
                <a:latin typeface="Tahoma"/>
                <a:cs typeface="Tahoma"/>
              </a:rPr>
              <a:t> деятельности,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определенные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для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каждого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возрастного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этапа </a:t>
            </a:r>
            <a:r>
              <a:rPr sz="1600" spc="-10" dirty="0">
                <a:latin typeface="Tahoma"/>
                <a:cs typeface="Tahoma"/>
              </a:rPr>
              <a:t>(младенческий,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ранний,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дошкольный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возраст)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97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воспитания,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обучения</a:t>
            </a:r>
            <a:endParaRPr sz="1600">
              <a:latin typeface="Tahoma"/>
              <a:cs typeface="Tahoma"/>
            </a:endParaRPr>
          </a:p>
          <a:p>
            <a:pPr marL="398145">
              <a:lnSpc>
                <a:spcPts val="1639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дошкольников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63639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 варианты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 совместной деятельности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 педагогом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другими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детьми,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возможные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варианты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позиции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основе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его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функции: обучает </a:t>
            </a:r>
            <a:r>
              <a:rPr sz="1600" dirty="0">
                <a:latin typeface="Tahoma"/>
                <a:cs typeface="Tahoma"/>
              </a:rPr>
              <a:t>чему-то новому, </a:t>
            </a:r>
            <a:r>
              <a:rPr sz="1600" spc="-5" dirty="0">
                <a:latin typeface="Tahoma"/>
                <a:cs typeface="Tahoma"/>
              </a:rPr>
              <a:t>равноправный партнер, направляет совместную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детской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группы,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организует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друг</a:t>
            </a:r>
            <a:r>
              <a:rPr sz="1600" spc="-5" dirty="0">
                <a:latin typeface="Tahoma"/>
                <a:cs typeface="Tahoma"/>
              </a:rPr>
              <a:t> 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другом,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наблюдает самостоятельную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2720" algn="l"/>
              </a:tabLst>
            </a:pPr>
            <a:r>
              <a:rPr sz="1600" spc="-5" dirty="0">
                <a:latin typeface="Tahoma"/>
                <a:cs typeface="Tahoma"/>
              </a:rPr>
              <a:t>Уточнено </a:t>
            </a:r>
            <a:r>
              <a:rPr sz="1600" dirty="0">
                <a:latin typeface="Tahoma"/>
                <a:cs typeface="Tahoma"/>
              </a:rPr>
              <a:t>особое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место и роль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игры </a:t>
            </a:r>
            <a:r>
              <a:rPr sz="1600" spc="-5" dirty="0">
                <a:latin typeface="Tahoma"/>
                <a:cs typeface="Tahoma"/>
              </a:rPr>
              <a:t>в образовательной деятельности и в </a:t>
            </a:r>
            <a:r>
              <a:rPr sz="1600" spc="-10" dirty="0">
                <a:latin typeface="Tahoma"/>
                <a:cs typeface="Tahoma"/>
              </a:rPr>
              <a:t>развитии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64160" algn="l"/>
              </a:tabLst>
            </a:pPr>
            <a:r>
              <a:rPr sz="1600" spc="-5" dirty="0">
                <a:latin typeface="Tahoma"/>
                <a:cs typeface="Tahoma"/>
              </a:rPr>
              <a:t>Уточнены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dirty="0">
                <a:latin typeface="Tahoma"/>
                <a:cs typeface="Tahoma"/>
              </a:rPr>
              <a:t> формы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Программе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первой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дня,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прогулке,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второй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91135" algn="l"/>
              </a:tabLst>
            </a:pPr>
            <a:r>
              <a:rPr sz="1600" spc="-5" dirty="0">
                <a:latin typeface="Tahoma"/>
                <a:cs typeface="Tahoma"/>
              </a:rPr>
              <a:t>Развернуто представлена информация 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занятии </a:t>
            </a:r>
            <a:r>
              <a:rPr sz="1600" spc="-5" dirty="0">
                <a:latin typeface="Tahoma"/>
                <a:cs typeface="Tahoma"/>
              </a:rPr>
              <a:t>как организационной </a:t>
            </a:r>
            <a:r>
              <a:rPr sz="1600" dirty="0">
                <a:latin typeface="Tahoma"/>
                <a:cs typeface="Tahoma"/>
              </a:rPr>
              <a:t>форме, </a:t>
            </a:r>
            <a:r>
              <a:rPr sz="1600" spc="-5" dirty="0">
                <a:latin typeface="Tahoma"/>
                <a:cs typeface="Tahoma"/>
              </a:rPr>
              <a:t>не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означающей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обязательную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регламентированность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процесса,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предполагающей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</a:t>
            </a:r>
            <a:r>
              <a:rPr sz="1600" spc="-5" dirty="0">
                <a:latin typeface="Tahoma"/>
                <a:cs typeface="Tahoma"/>
              </a:rPr>
              <a:t> педагогом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педагогически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обоснованных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методов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7170" algn="l"/>
              </a:tabLst>
            </a:pPr>
            <a:r>
              <a:rPr sz="1600" spc="-10" dirty="0">
                <a:latin typeface="Tahoma"/>
                <a:cs typeface="Tahoma"/>
              </a:rPr>
              <a:t>Выделены</a:t>
            </a:r>
            <a:r>
              <a:rPr sz="1600" spc="-5" dirty="0">
                <a:latin typeface="Tahoma"/>
                <a:cs typeface="Tahoma"/>
              </a:rPr>
              <a:t> способы,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</a:t>
            </a:r>
            <a:r>
              <a:rPr sz="1600" spc="-5" dirty="0">
                <a:latin typeface="Tahoma"/>
                <a:cs typeface="Tahoma"/>
              </a:rPr>
              <a:t>ициативы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разных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этапах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589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 направление взаимодействия педагогического коллектива с семьями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воспитанников: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цель,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принципы,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279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коррекционно-развивающей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работы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детьми</a:t>
            </a:r>
            <a:r>
              <a:rPr sz="1600" spc="-5" dirty="0">
                <a:latin typeface="Tahoma"/>
                <a:cs typeface="Tahoma"/>
              </a:rPr>
              <a:t> и/или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инклюзивного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содержание,</a:t>
            </a:r>
            <a:r>
              <a:rPr sz="1600" spc="-5" dirty="0">
                <a:latin typeface="Tahoma"/>
                <a:cs typeface="Tahoma"/>
              </a:rPr>
              <a:t> формы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51130" indent="-13906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Отдельным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блоком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29)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включена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 программа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071" y="504266"/>
            <a:ext cx="226060" cy="4025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55"/>
              </a:lnSpc>
              <a:spcBef>
                <a:spcPts val="377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2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5250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28" y="4622291"/>
            <a:ext cx="327659" cy="3276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26872" y="5908649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355335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526" y="580390"/>
            <a:ext cx="826706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Организационный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065" marR="5080" algn="ctr">
              <a:lnSpc>
                <a:spcPct val="100000"/>
              </a:lnSpc>
              <a:spcBef>
                <a:spcPts val="1205"/>
              </a:spcBef>
              <a:tabLst>
                <a:tab pos="2967990" algn="l"/>
                <a:tab pos="4016375" algn="l"/>
                <a:tab pos="5358130" algn="l"/>
                <a:tab pos="6710045" algn="l"/>
                <a:tab pos="7938134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Психоло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5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-пед</a:t>
            </a:r>
            <a:r>
              <a:rPr sz="1600" spc="5" dirty="0">
                <a:latin typeface="Tahoma"/>
                <a:cs typeface="Tahoma"/>
              </a:rPr>
              <a:t>а</a:t>
            </a:r>
            <a:r>
              <a:rPr sz="1600" spc="-10" dirty="0">
                <a:latin typeface="Tahoma"/>
                <a:cs typeface="Tahoma"/>
              </a:rPr>
              <a:t>гог</a:t>
            </a:r>
            <a:r>
              <a:rPr sz="1600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чес</a:t>
            </a:r>
            <a:r>
              <a:rPr sz="1600" spc="-10" dirty="0">
                <a:latin typeface="Tahoma"/>
                <a:cs typeface="Tahoma"/>
              </a:rPr>
              <a:t>ки</a:t>
            </a:r>
            <a:r>
              <a:rPr sz="1600" spc="-5" dirty="0">
                <a:latin typeface="Tahoma"/>
                <a:cs typeface="Tahoma"/>
              </a:rPr>
              <a:t>е</a:t>
            </a:r>
            <a:r>
              <a:rPr sz="1600" dirty="0">
                <a:latin typeface="Tahoma"/>
                <a:cs typeface="Tahoma"/>
              </a:rPr>
              <a:t>	ус</a:t>
            </a:r>
            <a:r>
              <a:rPr sz="1600" spc="-10" dirty="0">
                <a:latin typeface="Tahoma"/>
                <a:cs typeface="Tahoma"/>
              </a:rPr>
              <a:t>лови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ол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ен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(напр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име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  образовательные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600" spc="3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решаться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как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3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помощью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новых</a:t>
            </a:r>
            <a:r>
              <a:rPr sz="16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</a:t>
            </a:r>
            <a:r>
              <a:rPr sz="1600" spc="4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" y="1496313"/>
            <a:ext cx="8267065" cy="1640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процесса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образования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(проектная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деятельность,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ситуация,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обогащенные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игры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центрах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активности,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проблемно-обучающие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ситуации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рамках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интеграции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областей)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традиционных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(фронтальные,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групповые,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индивидуальные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занятия)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tabLst>
                <a:tab pos="239395" algn="l"/>
                <a:tab pos="512445" algn="l"/>
                <a:tab pos="1270000" algn="l"/>
                <a:tab pos="1555115" algn="l"/>
                <a:tab pos="2694940" algn="l"/>
                <a:tab pos="2917825" algn="l"/>
                <a:tab pos="3418840" algn="l"/>
                <a:tab pos="3662679" algn="l"/>
                <a:tab pos="3952240" algn="l"/>
                <a:tab pos="4499610" algn="l"/>
                <a:tab pos="4969510" algn="l"/>
                <a:tab pos="5059045" algn="l"/>
                <a:tab pos="5434330" algn="l"/>
                <a:tab pos="5557520" algn="l"/>
                <a:tab pos="5995035" algn="l"/>
                <a:tab pos="6037580" algn="l"/>
                <a:tab pos="6369685" algn="l"/>
                <a:tab pos="6763384" algn="l"/>
                <a:tab pos="7494905" algn="l"/>
              </a:tabLst>
            </a:pP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-	В	бл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ке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священ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ом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Р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ПС,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10" dirty="0">
                <a:latin typeface="Tahoma"/>
                <a:cs typeface="Tahoma"/>
              </a:rPr>
              <a:t>Ф</a:t>
            </a:r>
            <a:r>
              <a:rPr sz="1600" spc="-5" dirty="0">
                <a:latin typeface="Tahoma"/>
                <a:cs typeface="Tahoma"/>
              </a:rPr>
              <a:t>ОП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не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выд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spc="-10" dirty="0">
                <a:latin typeface="Tahoma"/>
                <a:cs typeface="Tahoma"/>
              </a:rPr>
              <a:t>игае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же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тких  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ний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4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	Р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ПС,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spc="-15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тав</a:t>
            </a:r>
            <a:r>
              <a:rPr sz="1600" dirty="0">
                <a:latin typeface="Tahoma"/>
                <a:cs typeface="Tahoma"/>
              </a:rPr>
              <a:t>л</a:t>
            </a:r>
            <a:r>
              <a:rPr sz="1600" spc="-5" dirty="0">
                <a:latin typeface="Tahoma"/>
                <a:cs typeface="Tahoma"/>
              </a:rPr>
              <a:t>яет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за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5" dirty="0">
                <a:latin typeface="Tahoma"/>
                <a:cs typeface="Tahoma"/>
              </a:rPr>
              <a:t>Д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раво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сам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ятель</a:t>
            </a:r>
            <a:r>
              <a:rPr sz="1600" spc="10" dirty="0">
                <a:latin typeface="Tahoma"/>
                <a:cs typeface="Tahoma"/>
              </a:rPr>
              <a:t>н</a:t>
            </a:r>
            <a:r>
              <a:rPr sz="1600" spc="-5" dirty="0">
                <a:latin typeface="Tahoma"/>
                <a:cs typeface="Tahoma"/>
              </a:rPr>
              <a:t>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526" y="3111830"/>
            <a:ext cx="826770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проектировать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предметно-пространственную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среду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соответствии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ФГОС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ДО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spc="434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endParaRPr sz="16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учетом</a:t>
            </a:r>
            <a:r>
              <a:rPr sz="1600" spc="3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целей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принципов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Программы,</a:t>
            </a:r>
            <a:r>
              <a:rPr sz="1600" spc="2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а</a:t>
            </a:r>
            <a:r>
              <a:rPr sz="16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ряда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требований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посвященный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материально-техническому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обеспечению</a:t>
            </a:r>
            <a:r>
              <a:rPr sz="1600" dirty="0">
                <a:latin typeface="Tahoma"/>
                <a:cs typeface="Tahoma"/>
              </a:rPr>
              <a:t> Программы,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обеспеченности методическими материалами и </a:t>
            </a:r>
            <a:r>
              <a:rPr sz="1600" spc="-10" dirty="0">
                <a:latin typeface="Tahoma"/>
                <a:cs typeface="Tahoma"/>
              </a:rPr>
              <a:t>средствами </a:t>
            </a:r>
            <a:r>
              <a:rPr sz="1600" spc="-5" dirty="0">
                <a:latin typeface="Tahoma"/>
                <a:cs typeface="Tahoma"/>
              </a:rPr>
              <a:t>обучения и воспитания,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наполнен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обобщенными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требованиями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574" y="1370787"/>
            <a:ext cx="2178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574" y="5322570"/>
            <a:ext cx="856805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r>
              <a:rPr sz="16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«Рекомендации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формированию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инфраструктуры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организаций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комплектации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учебно-методических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целях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 </a:t>
            </a:r>
            <a:r>
              <a:rPr sz="1600" spc="-5" dirty="0">
                <a:latin typeface="Tahoma"/>
                <a:cs typeface="Tahoma"/>
              </a:rPr>
              <a:t> образовательных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дошкольного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образования»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(письмо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Минпросвещения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России </a:t>
            </a:r>
            <a:r>
              <a:rPr sz="1600" spc="-5" dirty="0">
                <a:latin typeface="Tahoma"/>
                <a:cs typeface="Tahoma"/>
              </a:rPr>
              <a:t> ТВ-413-03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13.02.2023) </a:t>
            </a:r>
            <a:r>
              <a:rPr sz="16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https://docs.edu.gov.ru/document/f4f7837770384bfa1faa1827ec8d72d4/?ysclid=le6tcj9677368 </a:t>
            </a:r>
            <a:r>
              <a:rPr sz="1600" spc="-484" dirty="0">
                <a:solidFill>
                  <a:srgbClr val="0000FF"/>
                </a:solidFill>
                <a:latin typeface="Tahoma"/>
                <a:cs typeface="Tahoma"/>
                <a:hlinkClick r:id="rId2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387754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574" y="2407237"/>
            <a:ext cx="217804" cy="2033270"/>
          </a:xfrm>
          <a:prstGeom prst="rect">
            <a:avLst/>
          </a:prstGeom>
        </p:spPr>
        <p:txBody>
          <a:bodyPr vert="horz" wrap="square" lIns="0" tIns="345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364363"/>
            <a:ext cx="3215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Организационный</a:t>
            </a:r>
            <a:r>
              <a:rPr sz="180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791082"/>
            <a:ext cx="8268970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har char="-"/>
              <a:tabLst>
                <a:tab pos="213995" algn="l"/>
              </a:tabLst>
            </a:pPr>
            <a:r>
              <a:rPr sz="1700" spc="-5" dirty="0">
                <a:latin typeface="Tahoma"/>
                <a:cs typeface="Tahoma"/>
              </a:rPr>
              <a:t>Представлен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развернутый примерный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перечень </a:t>
            </a:r>
            <a:r>
              <a:rPr sz="1700" spc="-5" dirty="0">
                <a:latin typeface="Tahoma"/>
                <a:cs typeface="Tahoma"/>
              </a:rPr>
              <a:t>художественной литературы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(для каждой группы детей от </a:t>
            </a:r>
            <a:r>
              <a:rPr sz="1700" dirty="0">
                <a:latin typeface="Tahoma"/>
                <a:cs typeface="Tahoma"/>
              </a:rPr>
              <a:t>1 </a:t>
            </a:r>
            <a:r>
              <a:rPr sz="1700" spc="-10" dirty="0">
                <a:latin typeface="Tahoma"/>
                <a:cs typeface="Tahoma"/>
              </a:rPr>
              <a:t>года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лет), </a:t>
            </a:r>
            <a:r>
              <a:rPr sz="1700" spc="-5" dirty="0">
                <a:latin typeface="Tahoma"/>
                <a:cs typeface="Tahoma"/>
              </a:rPr>
              <a:t>музыкальных произведений, игр,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упражнений </a:t>
            </a:r>
            <a:r>
              <a:rPr sz="1700" dirty="0">
                <a:latin typeface="Tahoma"/>
                <a:cs typeface="Tahoma"/>
              </a:rPr>
              <a:t>и т.п. </a:t>
            </a:r>
            <a:r>
              <a:rPr sz="1700" spc="-5" dirty="0">
                <a:latin typeface="Tahoma"/>
                <a:cs typeface="Tahoma"/>
              </a:rPr>
              <a:t>(для всех возрастных групп </a:t>
            </a:r>
            <a:r>
              <a:rPr sz="1700" dirty="0">
                <a:latin typeface="Tahoma"/>
                <a:cs typeface="Tahoma"/>
              </a:rPr>
              <a:t>от 2 мес. до 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произведений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изобразительного искусства (для </a:t>
            </a:r>
            <a:r>
              <a:rPr sz="1700" dirty="0">
                <a:latin typeface="Tahoma"/>
                <a:cs typeface="Tahoma"/>
              </a:rPr>
              <a:t>каждой </a:t>
            </a:r>
            <a:r>
              <a:rPr sz="1700" spc="-5" dirty="0">
                <a:latin typeface="Tahoma"/>
                <a:cs typeface="Tahoma"/>
              </a:rPr>
              <a:t>возрастной группы от </a:t>
            </a:r>
            <a:r>
              <a:rPr sz="1700" dirty="0">
                <a:latin typeface="Tahoma"/>
                <a:cs typeface="Tahoma"/>
              </a:rPr>
              <a:t>2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700" spc="-5" dirty="0">
                <a:latin typeface="Tahoma"/>
                <a:cs typeface="Tahoma"/>
              </a:rPr>
              <a:t>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которые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рекомендуются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для</a:t>
            </a:r>
            <a:r>
              <a:rPr sz="1700" dirty="0">
                <a:latin typeface="Tahoma"/>
                <a:cs typeface="Tahoma"/>
              </a:rPr>
              <a:t> семейного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просмотра</a:t>
            </a:r>
            <a:r>
              <a:rPr sz="1700" dirty="0">
                <a:latin typeface="Tahoma"/>
                <a:cs typeface="Tahoma"/>
              </a:rPr>
              <a:t> 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могут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быть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использованы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образовательном</a:t>
            </a:r>
            <a:r>
              <a:rPr sz="1700" dirty="0">
                <a:latin typeface="Tahoma"/>
                <a:cs typeface="Tahoma"/>
              </a:rPr>
              <a:t> процессе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ДОО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(преимущественно </a:t>
            </a:r>
            <a:r>
              <a:rPr sz="1700" dirty="0">
                <a:latin typeface="Tahoma"/>
                <a:cs typeface="Tahoma"/>
              </a:rPr>
              <a:t>отечественные мультипликационные фильмы и </a:t>
            </a:r>
            <a:r>
              <a:rPr sz="1700" spc="-5" dirty="0">
                <a:latin typeface="Tahoma"/>
                <a:cs typeface="Tahoma"/>
              </a:rPr>
              <a:t>сериалы для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детей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5-6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6-7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лет)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205"/>
              </a:spcBef>
              <a:buChar char="-"/>
              <a:tabLst>
                <a:tab pos="168275" algn="l"/>
              </a:tabLst>
            </a:pPr>
            <a:r>
              <a:rPr sz="1700" spc="-5" dirty="0">
                <a:latin typeface="Tahoma"/>
                <a:cs typeface="Tahoma"/>
              </a:rPr>
              <a:t>Примерный </a:t>
            </a:r>
            <a:r>
              <a:rPr sz="1700" dirty="0">
                <a:latin typeface="Tahoma"/>
                <a:cs typeface="Tahoma"/>
              </a:rPr>
              <a:t>режим и </a:t>
            </a:r>
            <a:r>
              <a:rPr sz="1700" spc="-5" dirty="0">
                <a:latin typeface="Tahoma"/>
                <a:cs typeface="Tahoma"/>
              </a:rPr>
              <a:t>распорядок дня </a:t>
            </a:r>
            <a:r>
              <a:rPr sz="1700" dirty="0">
                <a:latin typeface="Tahoma"/>
                <a:cs typeface="Tahoma"/>
              </a:rPr>
              <a:t>опирается на </a:t>
            </a:r>
            <a:r>
              <a:rPr sz="1700" spc="-5" dirty="0">
                <a:latin typeface="Tahoma"/>
                <a:cs typeface="Tahoma"/>
              </a:rPr>
              <a:t>действующие </a:t>
            </a:r>
            <a:r>
              <a:rPr sz="1700" dirty="0">
                <a:latin typeface="Tahoma"/>
                <a:cs typeface="Tahoma"/>
              </a:rPr>
              <a:t>СанПиН,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четкие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требования,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обязательные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соблюдения,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рамочные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изменения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режима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распорядка дня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946397"/>
            <a:ext cx="826833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255" algn="l"/>
                <a:tab pos="560705" algn="l"/>
                <a:tab pos="1312545" algn="l"/>
                <a:tab pos="2975610" algn="l"/>
                <a:tab pos="4472305" algn="l"/>
                <a:tab pos="5121275" algn="l"/>
                <a:tab pos="6885305" algn="l"/>
                <a:tab pos="7898765" algn="l"/>
              </a:tabLst>
            </a:pPr>
            <a:r>
              <a:rPr sz="1700" dirty="0">
                <a:latin typeface="Tahoma"/>
                <a:cs typeface="Tahoma"/>
              </a:rPr>
              <a:t>-	В	блоке	«Феде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льны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5" dirty="0">
                <a:latin typeface="Tahoma"/>
                <a:cs typeface="Tahoma"/>
              </a:rPr>
              <a:t>к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</a:t>
            </a:r>
            <a:r>
              <a:rPr sz="1700" dirty="0">
                <a:latin typeface="Tahoma"/>
                <a:cs typeface="Tahoma"/>
              </a:rPr>
              <a:t>ен</a:t>
            </a:r>
            <a:r>
              <a:rPr sz="1700" spc="-15" dirty="0">
                <a:latin typeface="Tahoma"/>
                <a:cs typeface="Tahoma"/>
              </a:rPr>
              <a:t>д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ный	</a:t>
            </a:r>
            <a:r>
              <a:rPr sz="1700" spc="-5" dirty="0">
                <a:latin typeface="Tahoma"/>
                <a:cs typeface="Tahoma"/>
              </a:rPr>
              <a:t>пл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dirty="0">
                <a:latin typeface="Tahoma"/>
                <a:cs typeface="Tahoma"/>
              </a:rPr>
              <a:t>н	</a:t>
            </a:r>
            <a:r>
              <a:rPr sz="1700" spc="-5" dirty="0">
                <a:latin typeface="Tahoma"/>
                <a:cs typeface="Tahoma"/>
              </a:rPr>
              <a:t>в</a:t>
            </a:r>
            <a:r>
              <a:rPr sz="1700" spc="-10" dirty="0">
                <a:latin typeface="Tahoma"/>
                <a:cs typeface="Tahoma"/>
              </a:rPr>
              <a:t>о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-5" dirty="0">
                <a:latin typeface="Tahoma"/>
                <a:cs typeface="Tahoma"/>
              </a:rPr>
              <a:t>пита</a:t>
            </a:r>
            <a:r>
              <a:rPr sz="1700" spc="-15" dirty="0">
                <a:latin typeface="Tahoma"/>
                <a:cs typeface="Tahoma"/>
              </a:rPr>
              <a:t>т</a:t>
            </a:r>
            <a:r>
              <a:rPr sz="1700" spc="-5" dirty="0">
                <a:latin typeface="Tahoma"/>
                <a:cs typeface="Tahoma"/>
              </a:rPr>
              <a:t>е</a:t>
            </a:r>
            <a:r>
              <a:rPr sz="1700" dirty="0">
                <a:latin typeface="Tahoma"/>
                <a:cs typeface="Tahoma"/>
              </a:rPr>
              <a:t>л</a:t>
            </a:r>
            <a:r>
              <a:rPr sz="1700" spc="-5" dirty="0">
                <a:latin typeface="Tahoma"/>
                <a:cs typeface="Tahoma"/>
              </a:rPr>
              <a:t>ьно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або</a:t>
            </a:r>
            <a:r>
              <a:rPr sz="1700" spc="-10" dirty="0">
                <a:latin typeface="Tahoma"/>
                <a:cs typeface="Tahoma"/>
              </a:rPr>
              <a:t>т</a:t>
            </a:r>
            <a:r>
              <a:rPr sz="1700" dirty="0">
                <a:latin typeface="Tahoma"/>
                <a:cs typeface="Tahoma"/>
              </a:rPr>
              <a:t>ы»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4205173"/>
            <a:ext cx="826770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spc="3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основных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государственных</a:t>
            </a:r>
            <a:r>
              <a:rPr sz="1700" spc="3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3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народных</a:t>
            </a:r>
            <a:r>
              <a:rPr sz="1700" spc="3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праздников,</a:t>
            </a:r>
            <a:r>
              <a:rPr sz="1700" spc="3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памятных</a:t>
            </a:r>
            <a:r>
              <a:rPr sz="1700" spc="3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дат,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уточнено,</a:t>
            </a:r>
            <a:r>
              <a:rPr sz="17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что: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723891"/>
            <a:ext cx="8268334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является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единым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вправе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наряду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указанными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плане,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</a:t>
            </a:r>
            <a:r>
              <a:rPr sz="17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иные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мероприятия,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052" y="5242052"/>
            <a:ext cx="7979409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14755" algn="l"/>
                <a:tab pos="2562225" algn="l"/>
                <a:tab pos="4319905" algn="l"/>
                <a:tab pos="5789295" algn="l"/>
                <a:tab pos="6232525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согласно	ключевым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направлениям	воспитания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дополнительного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5759907"/>
            <a:ext cx="397700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  <a:tab pos="844550" algn="l"/>
                <a:tab pos="2366010" algn="l"/>
                <a:tab pos="3176270" algn="l"/>
              </a:tabLst>
            </a:pP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се	мер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ия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	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олжны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021" y="5759907"/>
            <a:ext cx="414591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05"/>
              </a:spcBef>
              <a:tabLst>
                <a:tab pos="1532255" algn="l"/>
                <a:tab pos="1850389" algn="l"/>
                <a:tab pos="27647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проводиться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учетом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015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физиологических,	психоэмоциональных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052" y="6019596"/>
            <a:ext cx="367919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88745" algn="l"/>
                <a:tab pos="1682750" algn="l"/>
                <a:tab pos="24599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,	а	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ра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стн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х, 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674" y="795020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674" y="3027680"/>
            <a:ext cx="217170" cy="189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16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3509" y="1846326"/>
            <a:ext cx="3538854" cy="2159635"/>
          </a:xfrm>
          <a:custGeom>
            <a:avLst/>
            <a:gdLst/>
            <a:ahLst/>
            <a:cxnLst/>
            <a:rect l="l" t="t" r="r" b="b"/>
            <a:pathLst>
              <a:path w="3538854" h="2159635">
                <a:moveTo>
                  <a:pt x="0" y="2159508"/>
                </a:moveTo>
                <a:lnTo>
                  <a:pt x="3538728" y="2159508"/>
                </a:lnTo>
                <a:lnTo>
                  <a:pt x="3538728" y="0"/>
                </a:lnTo>
                <a:lnTo>
                  <a:pt x="0" y="0"/>
                </a:lnTo>
                <a:lnTo>
                  <a:pt x="0" y="215950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14188" y="1879473"/>
            <a:ext cx="3371850" cy="59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b="1" spc="-5" dirty="0">
                <a:latin typeface="Tahoma"/>
                <a:cs typeface="Tahoma"/>
              </a:rPr>
              <a:t>Исходя</a:t>
            </a:r>
            <a:r>
              <a:rPr sz="1250" b="1" spc="-45" dirty="0">
                <a:latin typeface="Tahoma"/>
                <a:cs typeface="Tahoma"/>
              </a:rPr>
              <a:t> </a:t>
            </a:r>
            <a:r>
              <a:rPr sz="1250" b="1" dirty="0">
                <a:latin typeface="Tahoma"/>
                <a:cs typeface="Tahoma"/>
              </a:rPr>
              <a:t>из:</a:t>
            </a:r>
            <a:endParaRPr sz="1250">
              <a:latin typeface="Tahoma"/>
              <a:cs typeface="Tahoma"/>
            </a:endParaRPr>
          </a:p>
          <a:p>
            <a:pPr marL="286385" marR="5080" indent="-287020">
              <a:lnSpc>
                <a:spcPct val="100000"/>
              </a:lnSpc>
              <a:buFont typeface="Arial MT"/>
              <a:buChar char="•"/>
              <a:tabLst>
                <a:tab pos="286385" algn="l"/>
                <a:tab pos="287020" algn="l"/>
                <a:tab pos="1925955" algn="l"/>
                <a:tab pos="3268979" algn="l"/>
              </a:tabLst>
            </a:pPr>
            <a:r>
              <a:rPr sz="1250" spc="-5" dirty="0">
                <a:latin typeface="Tahoma"/>
                <a:cs typeface="Tahoma"/>
              </a:rPr>
              <a:t>Об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5" dirty="0">
                <a:latin typeface="Tahoma"/>
                <a:cs typeface="Tahoma"/>
              </a:rPr>
              <a:t>аз</a:t>
            </a:r>
            <a:r>
              <a:rPr sz="1250" spc="-2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а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dirty="0">
                <a:latin typeface="Tahoma"/>
                <a:cs typeface="Tahoma"/>
              </a:rPr>
              <a:t>л</a:t>
            </a:r>
            <a:r>
              <a:rPr sz="1250" spc="-10" dirty="0">
                <a:latin typeface="Tahoma"/>
                <a:cs typeface="Tahoma"/>
              </a:rPr>
              <a:t>ь</a:t>
            </a:r>
            <a:r>
              <a:rPr sz="1250" spc="-5" dirty="0">
                <a:latin typeface="Tahoma"/>
                <a:cs typeface="Tahoma"/>
              </a:rPr>
              <a:t>ных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10" dirty="0">
                <a:latin typeface="Tahoma"/>
                <a:cs typeface="Tahoma"/>
              </a:rPr>
              <a:t>еб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и  интересов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детей,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запросов</a:t>
            </a:r>
            <a:r>
              <a:rPr sz="1250" spc="-3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родителей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4188" y="2450973"/>
            <a:ext cx="33712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6385" algn="l"/>
                <a:tab pos="287020" algn="l"/>
                <a:tab pos="2148840" algn="l"/>
              </a:tabLst>
            </a:pPr>
            <a:r>
              <a:rPr sz="1250" spc="-10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з</a:t>
            </a:r>
            <a:r>
              <a:rPr sz="1250" spc="-10" dirty="0">
                <a:latin typeface="Tahoma"/>
                <a:cs typeface="Tahoma"/>
              </a:rPr>
              <a:t>м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ж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15" dirty="0">
                <a:latin typeface="Tahoma"/>
                <a:cs typeface="Tahoma"/>
              </a:rPr>
              <a:t>д</a:t>
            </a:r>
            <a:r>
              <a:rPr sz="1250" spc="-5" dirty="0">
                <a:latin typeface="Tahoma"/>
                <a:cs typeface="Tahoma"/>
              </a:rPr>
              <a:t>аг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гическ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го  коллектива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4188" y="2831973"/>
            <a:ext cx="3373120" cy="1169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7020" algn="l"/>
                <a:tab pos="1935480" algn="l"/>
              </a:tabLst>
            </a:pPr>
            <a:r>
              <a:rPr sz="1250" spc="-5" dirty="0">
                <a:latin typeface="Tahoma"/>
                <a:cs typeface="Tahoma"/>
              </a:rPr>
              <a:t>Специфики	</a:t>
            </a:r>
            <a:r>
              <a:rPr sz="1250" spc="-10" dirty="0">
                <a:latin typeface="Tahoma"/>
                <a:cs typeface="Tahoma"/>
              </a:rPr>
              <a:t>этнонациональных, </a:t>
            </a:r>
            <a:r>
              <a:rPr sz="1250" spc="-38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социокультурных </a:t>
            </a:r>
            <a:r>
              <a:rPr sz="1250" spc="-5" dirty="0">
                <a:latin typeface="Tahoma"/>
                <a:cs typeface="Tahoma"/>
              </a:rPr>
              <a:t>условий</a:t>
            </a:r>
            <a:endParaRPr sz="1250">
              <a:latin typeface="Tahoma"/>
              <a:cs typeface="Tahoma"/>
            </a:endParaRPr>
          </a:p>
          <a:p>
            <a:pPr marL="286385" indent="-287020" algn="just">
              <a:lnSpc>
                <a:spcPct val="100000"/>
              </a:lnSpc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Сложившихся</a:t>
            </a:r>
            <a:r>
              <a:rPr sz="1250" spc="-5" dirty="0">
                <a:latin typeface="Tahoma"/>
                <a:cs typeface="Tahoma"/>
              </a:rPr>
              <a:t> традиций</a:t>
            </a:r>
            <a:r>
              <a:rPr sz="1250" spc="-3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ДОО или</a:t>
            </a:r>
            <a:r>
              <a:rPr sz="1250" spc="-1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группы</a:t>
            </a:r>
            <a:endParaRPr sz="1250">
              <a:latin typeface="Tahoma"/>
              <a:cs typeface="Tahoma"/>
            </a:endParaRPr>
          </a:p>
          <a:p>
            <a:pPr marL="286385" marR="6985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Выбора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коллективом</a:t>
            </a:r>
            <a:r>
              <a:rPr sz="1250" spc="-5" dirty="0">
                <a:latin typeface="Tahoma"/>
                <a:cs typeface="Tahoma"/>
              </a:rPr>
              <a:t> ДОО</a:t>
            </a:r>
            <a:r>
              <a:rPr sz="125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авторских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парциальных </a:t>
            </a:r>
            <a:r>
              <a:rPr sz="1250" spc="-5" dirty="0">
                <a:latin typeface="Tahoma"/>
                <a:cs typeface="Tahoma"/>
              </a:rPr>
              <a:t>образовательных </a:t>
            </a:r>
            <a:r>
              <a:rPr sz="1250" spc="-10" dirty="0">
                <a:latin typeface="Tahoma"/>
                <a:cs typeface="Tahoma"/>
              </a:rPr>
              <a:t>программ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дошкольного</a:t>
            </a:r>
            <a:r>
              <a:rPr sz="1250" spc="-5" dirty="0">
                <a:latin typeface="Tahoma"/>
                <a:cs typeface="Tahoma"/>
              </a:rPr>
              <a:t> образования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844" y="2657982"/>
            <a:ext cx="10179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Tahoma"/>
                <a:cs typeface="Tahoma"/>
              </a:rPr>
              <a:t>БЫЛО: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953" y="5393842"/>
            <a:ext cx="11055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СТАЛО: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965" y="3100577"/>
            <a:ext cx="1583690" cy="2193290"/>
          </a:xfrm>
          <a:custGeom>
            <a:avLst/>
            <a:gdLst/>
            <a:ahLst/>
            <a:cxnLst/>
            <a:rect l="l" t="t" r="r" b="b"/>
            <a:pathLst>
              <a:path w="1583689" h="2193290">
                <a:moveTo>
                  <a:pt x="0" y="1401318"/>
                </a:moveTo>
                <a:lnTo>
                  <a:pt x="395859" y="1401318"/>
                </a:lnTo>
                <a:lnTo>
                  <a:pt x="395859" y="0"/>
                </a:lnTo>
                <a:lnTo>
                  <a:pt x="1187577" y="0"/>
                </a:lnTo>
                <a:lnTo>
                  <a:pt x="1187577" y="1401318"/>
                </a:lnTo>
                <a:lnTo>
                  <a:pt x="1583436" y="1401318"/>
                </a:lnTo>
                <a:lnTo>
                  <a:pt x="791718" y="2193036"/>
                </a:lnTo>
                <a:lnTo>
                  <a:pt x="0" y="1401318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3953" y="3337859"/>
            <a:ext cx="850265" cy="132588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Перех</a:t>
            </a:r>
            <a:r>
              <a:rPr sz="1800" spc="-10" dirty="0">
                <a:latin typeface="Tahoma"/>
                <a:cs typeface="Tahoma"/>
              </a:rPr>
              <a:t>о</a:t>
            </a:r>
            <a:r>
              <a:rPr sz="1800" spc="-5" dirty="0">
                <a:latin typeface="Tahoma"/>
                <a:cs typeface="Tahoma"/>
              </a:rPr>
              <a:t>дный  период до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01.09.2023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47645" y="80517"/>
            <a:ext cx="6170930" cy="6832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51940" marR="5080" indent="-1539240">
              <a:lnSpc>
                <a:spcPts val="2540"/>
              </a:lnSpc>
              <a:spcBef>
                <a:spcPts val="260"/>
              </a:spcBef>
            </a:pPr>
            <a:r>
              <a:rPr sz="2200" spc="-10" dirty="0">
                <a:solidFill>
                  <a:srgbClr val="00AF50"/>
                </a:solidFill>
              </a:rPr>
              <a:t>ООП</a:t>
            </a:r>
            <a:r>
              <a:rPr sz="2200" spc="5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</a:t>
            </a:r>
            <a:r>
              <a:rPr sz="2200" spc="-5" dirty="0">
                <a:solidFill>
                  <a:srgbClr val="00AF50"/>
                </a:solidFill>
              </a:rPr>
              <a:t> разрабатывается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и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утверждается </a:t>
            </a:r>
            <a:r>
              <a:rPr sz="2200" spc="-630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ДОО</a:t>
            </a:r>
            <a:r>
              <a:rPr sz="2200" spc="2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самостоятельно</a:t>
            </a:r>
            <a:endParaRPr sz="2200"/>
          </a:p>
        </p:txBody>
      </p:sp>
      <p:sp>
        <p:nvSpPr>
          <p:cNvPr id="11" name="object 11"/>
          <p:cNvSpPr txBox="1"/>
          <p:nvPr/>
        </p:nvSpPr>
        <p:spPr>
          <a:xfrm>
            <a:off x="2230882" y="1027633"/>
            <a:ext cx="2225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Обязательная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часть:</a:t>
            </a:r>
            <a:endParaRPr sz="16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</a:t>
            </a:r>
            <a:r>
              <a:rPr sz="16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менее</a:t>
            </a:r>
            <a:r>
              <a:rPr sz="16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60%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4073" y="892555"/>
            <a:ext cx="366458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Часть,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формируемая</a:t>
            </a:r>
            <a:r>
              <a:rPr sz="1600" b="1" spc="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участниками </a:t>
            </a:r>
            <a:r>
              <a:rPr sz="1600" b="1" spc="-45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r>
              <a:rPr sz="1600" b="1" spc="3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отношений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 (вариативная):</a:t>
            </a:r>
            <a:r>
              <a:rPr sz="1600" b="1" spc="2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более</a:t>
            </a:r>
            <a:r>
              <a:rPr sz="1600" b="1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40%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916" y="54864"/>
            <a:ext cx="460247" cy="46024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4395" y="1025652"/>
            <a:ext cx="458724" cy="458724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211317" y="4325872"/>
            <a:ext cx="3537585" cy="2415540"/>
          </a:xfrm>
          <a:custGeom>
            <a:avLst/>
            <a:gdLst/>
            <a:ahLst/>
            <a:cxnLst/>
            <a:rect l="l" t="t" r="r" b="b"/>
            <a:pathLst>
              <a:path w="3537584" h="2415540">
                <a:moveTo>
                  <a:pt x="0" y="2415539"/>
                </a:moveTo>
                <a:lnTo>
                  <a:pt x="3537203" y="2415539"/>
                </a:lnTo>
                <a:lnTo>
                  <a:pt x="3537203" y="0"/>
                </a:lnTo>
                <a:lnTo>
                  <a:pt x="0" y="0"/>
                </a:lnTo>
                <a:lnTo>
                  <a:pt x="0" y="2415539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01107" y="4322445"/>
            <a:ext cx="2660015" cy="3549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>
              <a:lnSpc>
                <a:spcPct val="80000"/>
              </a:lnSpc>
              <a:spcBef>
                <a:spcPts val="385"/>
              </a:spcBef>
            </a:pPr>
            <a:r>
              <a:rPr sz="1200" b="1" dirty="0">
                <a:latin typeface="Tahoma"/>
                <a:cs typeface="Tahoma"/>
              </a:rPr>
              <a:t>Выбор</a:t>
            </a:r>
            <a:r>
              <a:rPr sz="1200" b="1" spc="-5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содержания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и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технологий </a:t>
            </a:r>
            <a:r>
              <a:rPr sz="1200" b="1" spc="-33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ориентирован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на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специфику: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01107" y="4615053"/>
            <a:ext cx="3256915" cy="196468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6385" marR="86995" indent="-287020">
              <a:lnSpc>
                <a:spcPct val="80000"/>
              </a:lnSpc>
              <a:spcBef>
                <a:spcPts val="38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Специфики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этнонациональных,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социокультурных,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иных условий,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т.ч.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региональных</a:t>
            </a:r>
            <a:endParaRPr sz="1200">
              <a:latin typeface="Tahoma"/>
              <a:cs typeface="Tahoma"/>
            </a:endParaRPr>
          </a:p>
          <a:p>
            <a:pPr marL="286385" indent="-287020">
              <a:lnSpc>
                <a:spcPts val="101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Сложившихся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традиций ДОО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или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группы</a:t>
            </a:r>
            <a:endParaRPr sz="1200">
              <a:latin typeface="Tahoma"/>
              <a:cs typeface="Tahoma"/>
            </a:endParaRPr>
          </a:p>
          <a:p>
            <a:pPr marL="286385" marR="54610" indent="-287020">
              <a:lnSpc>
                <a:spcPct val="80100"/>
              </a:lnSpc>
              <a:spcBef>
                <a:spcPts val="14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авторских парциальных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образовательных программ дошкольного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образования</a:t>
            </a:r>
            <a:endParaRPr sz="1200">
              <a:latin typeface="Tahoma"/>
              <a:cs typeface="Tahoma"/>
            </a:endParaRPr>
          </a:p>
          <a:p>
            <a:pPr marL="286385" marR="5080" indent="-287020">
              <a:lnSpc>
                <a:spcPct val="8000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форм организации работы </a:t>
            </a:r>
            <a:r>
              <a:rPr sz="1200" dirty="0">
                <a:latin typeface="Tahoma"/>
                <a:cs typeface="Tahoma"/>
              </a:rPr>
              <a:t>с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детьми, которые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наибольшей степени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соответствуют потребностям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интересам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детей, а также </a:t>
            </a:r>
            <a:r>
              <a:rPr sz="1200" spc="-5" dirty="0">
                <a:latin typeface="Tahoma"/>
                <a:cs typeface="Tahoma"/>
              </a:rPr>
              <a:t>возможностям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педагогического коллектива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ДОО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целом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8095" y="4364735"/>
            <a:ext cx="327659" cy="32766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908810" y="1846326"/>
            <a:ext cx="2880360" cy="2159635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45"/>
              </a:spcBef>
            </a:pPr>
            <a:r>
              <a:rPr sz="1500" b="1" dirty="0">
                <a:latin typeface="Tahoma"/>
                <a:cs typeface="Tahoma"/>
              </a:rPr>
              <a:t>На</a:t>
            </a:r>
            <a:r>
              <a:rPr sz="1500" b="1" spc="-5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основе: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-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145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500" b="1" dirty="0">
                <a:latin typeface="Tahoma"/>
                <a:cs typeface="Tahoma"/>
              </a:rPr>
              <a:t>С</a:t>
            </a:r>
            <a:r>
              <a:rPr sz="1500" b="1" spc="-5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учетом: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10" dirty="0">
                <a:latin typeface="Tahoma"/>
                <a:cs typeface="Tahoma"/>
              </a:rPr>
              <a:t>ПООП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88900" marR="354965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авторских комплексных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парциальных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 программ </a:t>
            </a:r>
            <a:r>
              <a:rPr sz="1500" spc="-459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9788" y="2997707"/>
            <a:ext cx="359663" cy="35966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3448" y="2564892"/>
            <a:ext cx="361188" cy="35966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908810" y="4325873"/>
            <a:ext cx="2880360" cy="2272665"/>
          </a:xfrm>
          <a:prstGeom prst="rect">
            <a:avLst/>
          </a:prstGeom>
          <a:ln w="25907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65"/>
              </a:spcBef>
            </a:pPr>
            <a:r>
              <a:rPr sz="1400" b="1" dirty="0">
                <a:latin typeface="Tahoma"/>
                <a:cs typeface="Tahoma"/>
              </a:rPr>
              <a:t>На</a:t>
            </a:r>
            <a:r>
              <a:rPr sz="1400" b="1" spc="-4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основе: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Clr>
                <a:srgbClr val="FF0000"/>
              </a:buClr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latin typeface="Tahoma"/>
                <a:cs typeface="Tahoma"/>
              </a:rPr>
              <a:t>ФГОС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400" b="1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4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ahoma"/>
                <a:cs typeface="Tahoma"/>
              </a:rPr>
              <a:t>учетом:</a:t>
            </a:r>
            <a:endParaRPr sz="1400">
              <a:latin typeface="Tahoma"/>
              <a:cs typeface="Tahoma"/>
            </a:endParaRPr>
          </a:p>
          <a:p>
            <a:pPr marL="375285" marR="53657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авторских</a:t>
            </a:r>
            <a:r>
              <a:rPr sz="1400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технологий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400" spc="-4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методик</a:t>
            </a:r>
            <a:endParaRPr sz="1400">
              <a:latin typeface="Tahoma"/>
              <a:cs typeface="Tahoma"/>
            </a:endParaRPr>
          </a:p>
          <a:p>
            <a:pPr marL="375285" marR="36766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линейки пособий к </a:t>
            </a:r>
            <a:r>
              <a:rPr sz="1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комплексным авторским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 программам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400" spc="-4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5244" y="4529328"/>
            <a:ext cx="288035" cy="2971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88769"/>
            <a:ext cx="7979409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95"/>
              </a:spcBef>
              <a:tabLst>
                <a:tab pos="1928495" algn="l"/>
                <a:tab pos="2806065" algn="l"/>
                <a:tab pos="3240405" algn="l"/>
                <a:tab pos="4743450" algn="l"/>
                <a:tab pos="5505450" algn="l"/>
                <a:tab pos="5859145" algn="l"/>
                <a:tab pos="6330315" algn="l"/>
                <a:tab pos="6941820" algn="l"/>
                <a:tab pos="7452359" algn="l"/>
              </a:tabLst>
            </a:pPr>
            <a:r>
              <a:rPr sz="2200" spc="-5" dirty="0">
                <a:latin typeface="Tahoma"/>
                <a:cs typeface="Tahoma"/>
              </a:rPr>
              <a:t>Фе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ераль</a:t>
            </a:r>
            <a:r>
              <a:rPr sz="2200" spc="5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ый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за</a:t>
            </a:r>
            <a:r>
              <a:rPr sz="2200" dirty="0">
                <a:latin typeface="Tahoma"/>
                <a:cs typeface="Tahoma"/>
              </a:rPr>
              <a:t>к</a:t>
            </a:r>
            <a:r>
              <a:rPr sz="2200" spc="-5" dirty="0">
                <a:latin typeface="Tahoma"/>
                <a:cs typeface="Tahoma"/>
              </a:rPr>
              <a:t>он</a:t>
            </a:r>
            <a:r>
              <a:rPr sz="2200" dirty="0">
                <a:latin typeface="Tahoma"/>
                <a:cs typeface="Tahoma"/>
              </a:rPr>
              <a:t>	о</a:t>
            </a:r>
            <a:r>
              <a:rPr sz="2200" spc="-5" dirty="0">
                <a:latin typeface="Tahoma"/>
                <a:cs typeface="Tahoma"/>
              </a:rPr>
              <a:t>т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29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екаб</a:t>
            </a:r>
            <a:r>
              <a:rPr sz="2200" dirty="0">
                <a:latin typeface="Tahoma"/>
                <a:cs typeface="Tahoma"/>
              </a:rPr>
              <a:t>р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2012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г.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№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273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ФЗ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«</a:t>
            </a:r>
            <a:r>
              <a:rPr sz="2200" spc="-5" dirty="0">
                <a:latin typeface="Tahoma"/>
                <a:cs typeface="Tahoma"/>
              </a:rPr>
              <a:t>Об  образовании</a:t>
            </a:r>
            <a:r>
              <a:rPr sz="2200" spc="2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в </a:t>
            </a:r>
            <a:r>
              <a:rPr sz="2200" spc="-10" dirty="0">
                <a:latin typeface="Tahoma"/>
                <a:cs typeface="Tahoma"/>
              </a:rPr>
              <a:t>Российской</a:t>
            </a:r>
            <a:r>
              <a:rPr sz="2200" spc="3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Федерации»</a:t>
            </a:r>
            <a:endParaRPr sz="2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1334135" algn="l"/>
                <a:tab pos="2184400" algn="l"/>
                <a:tab pos="4443730" algn="l"/>
                <a:tab pos="5737225" algn="l"/>
                <a:tab pos="7808595" algn="l"/>
              </a:tabLst>
            </a:pPr>
            <a:r>
              <a:rPr sz="2200" spc="-5" dirty="0">
                <a:latin typeface="Tahoma"/>
                <a:cs typeface="Tahoma"/>
              </a:rPr>
              <a:t>Ста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1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2</a:t>
            </a:r>
            <a:r>
              <a:rPr sz="2200" spc="-5" dirty="0">
                <a:latin typeface="Tahoma"/>
                <a:cs typeface="Tahoma"/>
              </a:rPr>
              <a:t>8.</a:t>
            </a:r>
            <a:r>
              <a:rPr sz="2200" dirty="0">
                <a:latin typeface="Tahoma"/>
                <a:cs typeface="Tahoma"/>
              </a:rPr>
              <a:t>	К</a:t>
            </a:r>
            <a:r>
              <a:rPr sz="2200" spc="-5" dirty="0">
                <a:latin typeface="Tahoma"/>
                <a:cs typeface="Tahoma"/>
              </a:rPr>
              <a:t>ом</a:t>
            </a:r>
            <a:r>
              <a:rPr sz="2200" spc="5" dirty="0">
                <a:latin typeface="Tahoma"/>
                <a:cs typeface="Tahoma"/>
              </a:rPr>
              <a:t>п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5" dirty="0">
                <a:latin typeface="Tahoma"/>
                <a:cs typeface="Tahoma"/>
              </a:rPr>
              <a:t>те</a:t>
            </a:r>
            <a:r>
              <a:rPr sz="2200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ц</a:t>
            </a:r>
            <a:r>
              <a:rPr sz="2200" dirty="0">
                <a:latin typeface="Tahoma"/>
                <a:cs typeface="Tahoma"/>
              </a:rPr>
              <a:t>и</a:t>
            </a:r>
            <a:r>
              <a:rPr sz="2200" spc="-10" dirty="0">
                <a:latin typeface="Tahoma"/>
                <a:cs typeface="Tahoma"/>
              </a:rPr>
              <a:t>и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права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об</a:t>
            </a:r>
            <a:r>
              <a:rPr sz="2200" dirty="0">
                <a:latin typeface="Tahoma"/>
                <a:cs typeface="Tahoma"/>
              </a:rPr>
              <a:t>я</a:t>
            </a:r>
            <a:r>
              <a:rPr sz="2200" spc="-5" dirty="0">
                <a:latin typeface="Tahoma"/>
                <a:cs typeface="Tahoma"/>
              </a:rPr>
              <a:t>занн</a:t>
            </a:r>
            <a:r>
              <a:rPr sz="2200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с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5" dirty="0">
                <a:latin typeface="Tahoma"/>
                <a:cs typeface="Tahoma"/>
              </a:rPr>
              <a:t>и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и  </a:t>
            </a:r>
            <a:r>
              <a:rPr sz="2200" spc="-10" dirty="0">
                <a:latin typeface="Tahoma"/>
                <a:cs typeface="Tahoma"/>
              </a:rPr>
              <a:t>ответственность</a:t>
            </a:r>
            <a:r>
              <a:rPr sz="2200" spc="6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образовательной</a:t>
            </a:r>
            <a:r>
              <a:rPr sz="2200" spc="3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организации: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591820" algn="l"/>
                <a:tab pos="1137285" algn="l"/>
                <a:tab pos="3742054" algn="l"/>
                <a:tab pos="5680710" algn="l"/>
                <a:tab pos="6456680" algn="l"/>
              </a:tabLst>
            </a:pPr>
            <a:r>
              <a:rPr sz="2200" dirty="0">
                <a:latin typeface="Tahoma"/>
                <a:cs typeface="Tahoma"/>
              </a:rPr>
              <a:t>П.	</a:t>
            </a:r>
            <a:r>
              <a:rPr sz="2200" spc="-5" dirty="0">
                <a:latin typeface="Tahoma"/>
                <a:cs typeface="Tahoma"/>
              </a:rPr>
              <a:t>2.	Образовательные	</a:t>
            </a:r>
            <a:r>
              <a:rPr sz="2200" spc="-10" dirty="0">
                <a:latin typeface="Tahoma"/>
                <a:cs typeface="Tahoma"/>
              </a:rPr>
              <a:t>организации	</a:t>
            </a:r>
            <a:r>
              <a:rPr sz="2200" spc="-5" dirty="0">
                <a:latin typeface="Tahoma"/>
                <a:cs typeface="Tahoma"/>
              </a:rPr>
              <a:t>при	реализации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2534" y="3600703"/>
            <a:ext cx="22117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117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	определении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3600703"/>
            <a:ext cx="54413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5405" algn="l"/>
                <a:tab pos="4190365" algn="l"/>
              </a:tabLst>
            </a:pPr>
            <a:r>
              <a:rPr sz="2200" spc="-5" dirty="0">
                <a:latin typeface="Tahoma"/>
                <a:cs typeface="Tahoma"/>
              </a:rPr>
              <a:t>обра</a:t>
            </a:r>
            <a:r>
              <a:rPr sz="2200" dirty="0">
                <a:latin typeface="Tahoma"/>
                <a:cs typeface="Tahoma"/>
              </a:rPr>
              <a:t>з</a:t>
            </a:r>
            <a:r>
              <a:rPr sz="2200" spc="-5" dirty="0">
                <a:latin typeface="Tahoma"/>
                <a:cs typeface="Tahoma"/>
              </a:rPr>
              <a:t>оват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10" dirty="0">
                <a:latin typeface="Tahoma"/>
                <a:cs typeface="Tahoma"/>
              </a:rPr>
              <a:t>л</a:t>
            </a:r>
            <a:r>
              <a:rPr sz="220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ных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грам</a:t>
            </a:r>
            <a:r>
              <a:rPr sz="2200" spc="-5" dirty="0">
                <a:latin typeface="Tahoma"/>
                <a:cs typeface="Tahoma"/>
              </a:rPr>
              <a:t>м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св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5" dirty="0">
                <a:latin typeface="Tahoma"/>
                <a:cs typeface="Tahoma"/>
              </a:rPr>
              <a:t>б</a:t>
            </a:r>
            <a:r>
              <a:rPr sz="2200" spc="-5" dirty="0">
                <a:latin typeface="Tahoma"/>
                <a:cs typeface="Tahoma"/>
              </a:rPr>
              <a:t>одны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59305" algn="l"/>
                <a:tab pos="42805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содержания	образования</a:t>
            </a:r>
            <a:r>
              <a:rPr sz="2200" spc="-5" dirty="0">
                <a:latin typeface="Tahoma"/>
                <a:cs typeface="Tahoma"/>
              </a:rPr>
              <a:t>,	</a:t>
            </a:r>
            <a:r>
              <a:rPr sz="2200" spc="-10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7671" y="3935679"/>
            <a:ext cx="22663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28519" y="4920234"/>
            <a:ext cx="5884545" cy="18415"/>
          </a:xfrm>
          <a:custGeom>
            <a:avLst/>
            <a:gdLst/>
            <a:ahLst/>
            <a:cxnLst/>
            <a:rect l="l" t="t" r="r" b="b"/>
            <a:pathLst>
              <a:path w="5884545" h="18414">
                <a:moveTo>
                  <a:pt x="5884163" y="0"/>
                </a:moveTo>
                <a:lnTo>
                  <a:pt x="0" y="0"/>
                </a:lnTo>
                <a:lnTo>
                  <a:pt x="0" y="18288"/>
                </a:lnTo>
                <a:lnTo>
                  <a:pt x="5884163" y="18288"/>
                </a:lnTo>
                <a:lnTo>
                  <a:pt x="5884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6303" y="4271517"/>
            <a:ext cx="79800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технологий,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а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также</a:t>
            </a:r>
            <a:r>
              <a:rPr sz="2200" spc="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учебно-методического 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обеспечения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если</a:t>
            </a:r>
            <a:r>
              <a:rPr sz="2200" spc="-5" dirty="0">
                <a:latin typeface="Tahoma"/>
                <a:cs typeface="Tahoma"/>
              </a:rPr>
              <a:t> иное</a:t>
            </a:r>
            <a:r>
              <a:rPr sz="2200" dirty="0">
                <a:latin typeface="Tahoma"/>
                <a:cs typeface="Tahoma"/>
              </a:rPr>
              <a:t> не</a:t>
            </a:r>
            <a:r>
              <a:rPr sz="2200" spc="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установлено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настоящим 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Федеральным</a:t>
            </a:r>
            <a:r>
              <a:rPr sz="22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законом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2510" y="285114"/>
            <a:ext cx="145351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FF0000"/>
                </a:solidFill>
              </a:rPr>
              <a:t>В</a:t>
            </a:r>
            <a:r>
              <a:rPr sz="2600" spc="5" dirty="0">
                <a:solidFill>
                  <a:srgbClr val="FF0000"/>
                </a:solidFill>
              </a:rPr>
              <a:t>АЖ</a:t>
            </a:r>
            <a:r>
              <a:rPr sz="2600" spc="-5" dirty="0">
                <a:solidFill>
                  <a:srgbClr val="FF0000"/>
                </a:solidFill>
              </a:rPr>
              <a:t>НО: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76173" y="4182567"/>
            <a:ext cx="3122930" cy="2401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 marR="163830" indent="190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ФОП 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включает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себя </a:t>
            </a:r>
            <a:r>
              <a:rPr sz="1600" b="1" spc="-5" dirty="0">
                <a:latin typeface="Tahoma"/>
                <a:cs typeface="Tahoma"/>
              </a:rPr>
              <a:t> программу образования и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программу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ahoma"/>
                <a:cs typeface="Tahoma"/>
              </a:rPr>
              <a:t>детей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дошкольного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возраста</a:t>
            </a:r>
            <a:endParaRPr sz="1600">
              <a:latin typeface="Tahoma"/>
              <a:cs typeface="Tahoma"/>
            </a:endParaRPr>
          </a:p>
          <a:p>
            <a:pPr marL="41275" marR="35560" algn="ctr">
              <a:lnSpc>
                <a:spcPct val="100000"/>
              </a:lnSpc>
              <a:spcBef>
                <a:spcPts val="1425"/>
              </a:spcBef>
            </a:pPr>
            <a:r>
              <a:rPr sz="1600" b="1" spc="-10" dirty="0">
                <a:latin typeface="Tahoma"/>
                <a:cs typeface="Tahoma"/>
              </a:rPr>
              <a:t>Содержание </a:t>
            </a:r>
            <a:r>
              <a:rPr sz="1600" b="1" spc="-5" dirty="0">
                <a:latin typeface="Tahoma"/>
                <a:cs typeface="Tahoma"/>
              </a:rPr>
              <a:t>и планируемые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ООП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ДОЛЖНЫ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НИЖЕ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планируемых</a:t>
            </a:r>
            <a:endParaRPr sz="16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результатов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3457" y="5752591"/>
            <a:ext cx="1900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Могут быть </a:t>
            </a:r>
            <a:r>
              <a:rPr sz="1600" b="1" spc="-5" dirty="0">
                <a:latin typeface="Tahoma"/>
                <a:cs typeface="Tahoma"/>
              </a:rPr>
              <a:t>выше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64508" y="5666232"/>
            <a:ext cx="1449705" cy="443865"/>
            <a:chOff x="4064508" y="5666232"/>
            <a:chExt cx="1449705" cy="443865"/>
          </a:xfrm>
        </p:grpSpPr>
        <p:sp>
          <p:nvSpPr>
            <p:cNvPr id="6" name="object 6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3"/>
                  </a:lnTo>
                  <a:lnTo>
                    <a:pt x="0" y="107823"/>
                  </a:lnTo>
                  <a:lnTo>
                    <a:pt x="0" y="323469"/>
                  </a:lnTo>
                  <a:lnTo>
                    <a:pt x="1221486" y="323469"/>
                  </a:lnTo>
                  <a:lnTo>
                    <a:pt x="1221486" y="431292"/>
                  </a:lnTo>
                  <a:lnTo>
                    <a:pt x="1437132" y="215646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3"/>
                  </a:moveTo>
                  <a:lnTo>
                    <a:pt x="1221486" y="107823"/>
                  </a:lnTo>
                  <a:lnTo>
                    <a:pt x="1221486" y="0"/>
                  </a:lnTo>
                  <a:lnTo>
                    <a:pt x="1437132" y="215646"/>
                  </a:lnTo>
                  <a:lnTo>
                    <a:pt x="1221486" y="431292"/>
                  </a:lnTo>
                  <a:lnTo>
                    <a:pt x="1221486" y="323469"/>
                  </a:lnTo>
                  <a:lnTo>
                    <a:pt x="0" y="323469"/>
                  </a:lnTo>
                  <a:lnTo>
                    <a:pt x="0" y="10782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0751" y="953261"/>
            <a:ext cx="363410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приведены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соответствие</a:t>
            </a:r>
            <a:r>
              <a:rPr sz="1600" b="1" spc="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882" y="653923"/>
            <a:ext cx="3228340" cy="4379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marR="20701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31.08.2023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имеют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право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работать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утвержденным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ранее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81280" marR="73025" indent="-1270" algn="ctr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Tahoma"/>
                <a:cs typeface="Tahoma"/>
              </a:rPr>
              <a:t>Крайний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срок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утверждения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на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–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31.08.2023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01.09.2023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endParaRPr sz="160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соответствовать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0" dirty="0">
                <a:latin typeface="Tahoma"/>
                <a:cs typeface="Tahoma"/>
              </a:rPr>
              <a:t> ДО</a:t>
            </a:r>
            <a:endParaRPr sz="1600">
              <a:latin typeface="Tahoma"/>
              <a:cs typeface="Tahoma"/>
            </a:endParaRPr>
          </a:p>
          <a:p>
            <a:pPr marL="17145" marR="9525" indent="2540" algn="ctr">
              <a:lnSpc>
                <a:spcPct val="100000"/>
              </a:lnSpc>
              <a:spcBef>
                <a:spcPts val="60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группы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перейти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ahoma"/>
              <a:cs typeface="Tahoma"/>
            </a:endParaRPr>
          </a:p>
          <a:p>
            <a:pPr marL="26670" marR="17780" indent="54546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Tahoma"/>
                <a:cs typeface="Tahoma"/>
              </a:rPr>
              <a:t>Отдельная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Рабочая </a:t>
            </a:r>
            <a:r>
              <a:rPr sz="1600" b="1" spc="-5" dirty="0">
                <a:latin typeface="Tahoma"/>
                <a:cs typeface="Tahoma"/>
              </a:rPr>
              <a:t> программа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>
              <a:latin typeface="Tahoma"/>
              <a:cs typeface="Tahoma"/>
            </a:endParaRPr>
          </a:p>
          <a:p>
            <a:pPr marL="232410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не требуется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064508" y="1011936"/>
            <a:ext cx="1449705" cy="443865"/>
            <a:chOff x="4064508" y="1011936"/>
            <a:chExt cx="1449705" cy="443865"/>
          </a:xfrm>
        </p:grpSpPr>
        <p:sp>
          <p:nvSpPr>
            <p:cNvPr id="11" name="object 11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2"/>
                  </a:lnTo>
                  <a:lnTo>
                    <a:pt x="0" y="107822"/>
                  </a:lnTo>
                  <a:lnTo>
                    <a:pt x="0" y="323468"/>
                  </a:lnTo>
                  <a:lnTo>
                    <a:pt x="1221486" y="323468"/>
                  </a:lnTo>
                  <a:lnTo>
                    <a:pt x="1221486" y="431291"/>
                  </a:lnTo>
                  <a:lnTo>
                    <a:pt x="1437132" y="215645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2"/>
                  </a:moveTo>
                  <a:lnTo>
                    <a:pt x="1221486" y="107822"/>
                  </a:lnTo>
                  <a:lnTo>
                    <a:pt x="1221486" y="0"/>
                  </a:lnTo>
                  <a:lnTo>
                    <a:pt x="1437132" y="215645"/>
                  </a:lnTo>
                  <a:lnTo>
                    <a:pt x="1221486" y="431291"/>
                  </a:lnTo>
                  <a:lnTo>
                    <a:pt x="1221486" y="323468"/>
                  </a:lnTo>
                  <a:lnTo>
                    <a:pt x="0" y="323468"/>
                  </a:lnTo>
                  <a:lnTo>
                    <a:pt x="0" y="10782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0395" y="2878073"/>
            <a:ext cx="32334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завершили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свое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действие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064508" y="2846832"/>
            <a:ext cx="1449705" cy="445134"/>
            <a:chOff x="4064508" y="2846832"/>
            <a:chExt cx="1449705" cy="445134"/>
          </a:xfrm>
        </p:grpSpPr>
        <p:sp>
          <p:nvSpPr>
            <p:cNvPr id="15" name="object 15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8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8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064508" y="4431791"/>
            <a:ext cx="1449705" cy="445134"/>
            <a:chOff x="4064508" y="4431791"/>
            <a:chExt cx="1449705" cy="445134"/>
          </a:xfrm>
        </p:grpSpPr>
        <p:sp>
          <p:nvSpPr>
            <p:cNvPr id="18" name="object 18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7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7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907" y="301498"/>
            <a:ext cx="683260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0000"/>
                </a:solidFill>
              </a:rPr>
              <a:t>Порядок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</a:t>
            </a:r>
            <a:r>
              <a:rPr sz="2200" spc="55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ДОО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переходный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период: </a:t>
            </a:r>
            <a:r>
              <a:rPr sz="2200" spc="-63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основные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этапы,</a:t>
            </a:r>
            <a:r>
              <a:rPr sz="2200" spc="2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управленческие</a:t>
            </a:r>
            <a:r>
              <a:rPr sz="2200" spc="4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решения</a:t>
            </a:r>
            <a:endParaRPr sz="2200"/>
          </a:p>
          <a:p>
            <a:pPr marL="4445" algn="ctr">
              <a:lnSpc>
                <a:spcPct val="100000"/>
              </a:lnSpc>
            </a:pPr>
            <a:r>
              <a:rPr sz="2200" spc="-5" dirty="0">
                <a:solidFill>
                  <a:srgbClr val="000000"/>
                </a:solidFill>
              </a:rPr>
              <a:t>и</a:t>
            </a:r>
            <a:r>
              <a:rPr sz="2200" spc="-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методические</a:t>
            </a:r>
            <a:r>
              <a:rPr sz="2200" spc="2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шаги</a:t>
            </a:r>
            <a:endParaRPr sz="2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268" y="1833372"/>
          <a:ext cx="8685527" cy="4677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09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07975" marR="30226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едение  ООП ДО в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178435" marR="17018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349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4615" marR="68580" indent="-63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Изучение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экспертиза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действующей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ООП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259079" marR="230504" indent="-317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предмет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с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ответ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твия 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3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74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27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6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основе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8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Разработка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342900" marR="314325" indent="-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16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дорожной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карты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»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на</a:t>
                      </a:r>
                      <a:r>
                        <a:rPr sz="16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9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830">
                        <a:lnSpc>
                          <a:spcPts val="210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31.08.2023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689">
                <a:tc>
                  <a:txBody>
                    <a:bodyPr/>
                    <a:lstStyle/>
                    <a:p>
                      <a:pPr marL="19685" algn="ctr">
                        <a:lnSpc>
                          <a:spcPts val="1825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рабочей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группы,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18415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соотв.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локальных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760">
                <a:tc>
                  <a:txBody>
                    <a:bodyPr/>
                    <a:lstStyle/>
                    <a:p>
                      <a:pPr marL="18415"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актов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4492" y="301498"/>
            <a:ext cx="54025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000000"/>
                </a:solidFill>
              </a:rPr>
              <a:t>Способ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действий:</a:t>
            </a:r>
            <a:r>
              <a:rPr sz="2200" spc="4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2</a:t>
            </a:r>
            <a:r>
              <a:rPr sz="22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возможных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пути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2627376" y="783716"/>
            <a:ext cx="3528695" cy="1492885"/>
          </a:xfrm>
          <a:custGeom>
            <a:avLst/>
            <a:gdLst/>
            <a:ahLst/>
            <a:cxnLst/>
            <a:rect l="l" t="t" r="r" b="b"/>
            <a:pathLst>
              <a:path w="3528695" h="1492885">
                <a:moveTo>
                  <a:pt x="3528187" y="1492504"/>
                </a:moveTo>
                <a:lnTo>
                  <a:pt x="3497478" y="1421384"/>
                </a:lnTo>
                <a:lnTo>
                  <a:pt x="3451225" y="1314196"/>
                </a:lnTo>
                <a:lnTo>
                  <a:pt x="3413912" y="1358493"/>
                </a:lnTo>
                <a:lnTo>
                  <a:pt x="1800225" y="381"/>
                </a:lnTo>
                <a:lnTo>
                  <a:pt x="1791055" y="11226"/>
                </a:lnTo>
                <a:lnTo>
                  <a:pt x="1781937" y="0"/>
                </a:lnTo>
                <a:lnTo>
                  <a:pt x="116243" y="1360182"/>
                </a:lnTo>
                <a:lnTo>
                  <a:pt x="79629" y="1315339"/>
                </a:lnTo>
                <a:lnTo>
                  <a:pt x="0" y="1492504"/>
                </a:lnTo>
                <a:lnTo>
                  <a:pt x="189484" y="1449832"/>
                </a:lnTo>
                <a:lnTo>
                  <a:pt x="167792" y="1423289"/>
                </a:lnTo>
                <a:lnTo>
                  <a:pt x="152844" y="1404988"/>
                </a:lnTo>
                <a:lnTo>
                  <a:pt x="1790496" y="67830"/>
                </a:lnTo>
                <a:lnTo>
                  <a:pt x="3376625" y="1402753"/>
                </a:lnTo>
                <a:lnTo>
                  <a:pt x="3339338" y="1447038"/>
                </a:lnTo>
                <a:lnTo>
                  <a:pt x="3528187" y="1492504"/>
                </a:lnTo>
                <a:close/>
              </a:path>
            </a:pathLst>
          </a:custGeom>
          <a:solidFill>
            <a:srgbClr val="622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66" y="2277617"/>
            <a:ext cx="2880360" cy="2680970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04775" marR="101600" algn="ctr">
              <a:lnSpc>
                <a:spcPct val="100000"/>
              </a:lnSpc>
              <a:spcBef>
                <a:spcPts val="355"/>
              </a:spcBef>
            </a:pPr>
            <a:r>
              <a:rPr sz="2000" b="1" spc="-5" dirty="0">
                <a:latin typeface="Tahoma"/>
                <a:cs typeface="Tahoma"/>
              </a:rPr>
              <a:t>Внести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изменения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ранее </a:t>
            </a:r>
            <a:r>
              <a:rPr sz="2000" b="1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разработанную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и</a:t>
            </a:r>
            <a:endParaRPr sz="2000">
              <a:latin typeface="Tahoma"/>
              <a:cs typeface="Tahoma"/>
            </a:endParaRPr>
          </a:p>
          <a:p>
            <a:pPr marL="327025" marR="321310"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ahoma"/>
                <a:cs typeface="Tahoma"/>
              </a:rPr>
              <a:t>утвержденную</a:t>
            </a:r>
            <a:r>
              <a:rPr sz="2000" b="1" spc="-114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ДОО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ООП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ДО,</a:t>
            </a:r>
            <a:endParaRPr sz="2000">
              <a:latin typeface="Tahoma"/>
              <a:cs typeface="Tahoma"/>
            </a:endParaRPr>
          </a:p>
          <a:p>
            <a:pPr marL="115570" marR="112395" indent="3175" algn="ctr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привести ее в 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соответствие</a:t>
            </a:r>
            <a:r>
              <a:rPr sz="2000" b="1" spc="-7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с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ФОП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8834" y="2294382"/>
            <a:ext cx="2880360" cy="3583304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92405" marR="187325" algn="ctr">
              <a:lnSpc>
                <a:spcPct val="100000"/>
              </a:lnSpc>
              <a:spcBef>
                <a:spcPts val="355"/>
              </a:spcBef>
            </a:pPr>
            <a:r>
              <a:rPr sz="1900" b="1" spc="-5" dirty="0">
                <a:latin typeface="Tahoma"/>
                <a:cs typeface="Tahoma"/>
              </a:rPr>
              <a:t>Разработать новую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10" dirty="0">
                <a:latin typeface="Tahoma"/>
                <a:cs typeface="Tahoma"/>
              </a:rPr>
              <a:t>ДО: </a:t>
            </a:r>
            <a:r>
              <a:rPr sz="1900" b="1" spc="-5" dirty="0">
                <a:latin typeface="Tahoma"/>
                <a:cs typeface="Tahoma"/>
              </a:rPr>
              <a:t>взять ФОП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r>
              <a:rPr sz="1900" b="1" spc="-5" dirty="0">
                <a:latin typeface="Tahoma"/>
                <a:cs typeface="Tahoma"/>
              </a:rPr>
              <a:t> за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основу и</a:t>
            </a:r>
            <a:endParaRPr sz="1900">
              <a:latin typeface="Tahoma"/>
              <a:cs typeface="Tahoma"/>
            </a:endParaRPr>
          </a:p>
          <a:p>
            <a:pPr marL="426084" marR="419100" indent="321310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latin typeface="Tahoma"/>
                <a:cs typeface="Tahoma"/>
              </a:rPr>
              <a:t>добавить в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обязательную</a:t>
            </a:r>
            <a:r>
              <a:rPr sz="1900" b="1" spc="-6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8279" marR="201295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вариативную</a:t>
            </a:r>
            <a:r>
              <a:rPr sz="1900" b="1" spc="-5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части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то,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что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ДОО </a:t>
            </a:r>
            <a:r>
              <a:rPr sz="1900" b="1" spc="-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посчитает </a:t>
            </a:r>
            <a:r>
              <a:rPr sz="1900" b="1" spc="-5" dirty="0">
                <a:latin typeface="Tahoma"/>
                <a:cs typeface="Tahoma"/>
              </a:rPr>
              <a:t>нужным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из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ранее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разработанной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6375" marR="200660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утвержденной</a:t>
            </a:r>
            <a:r>
              <a:rPr sz="1900" b="1" spc="-5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8945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Давайте</a:t>
            </a:r>
            <a:r>
              <a:rPr spc="35" dirty="0"/>
              <a:t> </a:t>
            </a:r>
            <a:r>
              <a:rPr spc="-10" dirty="0"/>
              <a:t>работать</a:t>
            </a:r>
            <a:r>
              <a:rPr spc="5" dirty="0"/>
              <a:t> </a:t>
            </a:r>
            <a:r>
              <a:rPr dirty="0"/>
              <a:t>вместе.</a:t>
            </a:r>
          </a:p>
          <a:p>
            <a:pPr marL="448945" marR="1270" algn="ctr">
              <a:lnSpc>
                <a:spcPct val="100000"/>
              </a:lnSpc>
            </a:pPr>
            <a:r>
              <a:rPr spc="-5" dirty="0"/>
              <a:t>У</a:t>
            </a:r>
            <a:r>
              <a:rPr spc="-20" dirty="0"/>
              <a:t> </a:t>
            </a:r>
            <a:r>
              <a:rPr spc="-10" dirty="0"/>
              <a:t>нас</a:t>
            </a:r>
            <a:r>
              <a:rPr spc="5" dirty="0"/>
              <a:t> </a:t>
            </a:r>
            <a:r>
              <a:rPr spc="-5" dirty="0"/>
              <a:t>все</a:t>
            </a:r>
            <a:r>
              <a:rPr dirty="0"/>
              <a:t> </a:t>
            </a:r>
            <a:r>
              <a:rPr spc="-10" dirty="0"/>
              <a:t>получится!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1" y="986948"/>
            <a:ext cx="9144635" cy="650240"/>
            <a:chOff x="541" y="986948"/>
            <a:chExt cx="9144635" cy="6502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51" y="986948"/>
              <a:ext cx="719550" cy="63636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1" y="1487424"/>
              <a:ext cx="9144635" cy="149860"/>
            </a:xfrm>
            <a:custGeom>
              <a:avLst/>
              <a:gdLst/>
              <a:ahLst/>
              <a:cxnLst/>
              <a:rect l="l" t="t" r="r" b="b"/>
              <a:pathLst>
                <a:path w="9144635" h="149860">
                  <a:moveTo>
                    <a:pt x="9144347" y="95250"/>
                  </a:moveTo>
                  <a:lnTo>
                    <a:pt x="368" y="130555"/>
                  </a:lnTo>
                  <a:lnTo>
                    <a:pt x="441" y="149605"/>
                  </a:lnTo>
                  <a:lnTo>
                    <a:pt x="9144474" y="114300"/>
                  </a:lnTo>
                  <a:lnTo>
                    <a:pt x="9144347" y="95250"/>
                  </a:lnTo>
                  <a:close/>
                </a:path>
                <a:path w="9144635" h="149860">
                  <a:moveTo>
                    <a:pt x="9144093" y="38100"/>
                  </a:moveTo>
                  <a:lnTo>
                    <a:pt x="147" y="73405"/>
                  </a:lnTo>
                  <a:lnTo>
                    <a:pt x="294" y="111505"/>
                  </a:lnTo>
                  <a:lnTo>
                    <a:pt x="9144347" y="76200"/>
                  </a:lnTo>
                  <a:lnTo>
                    <a:pt x="9144093" y="38100"/>
                  </a:lnTo>
                  <a:close/>
                </a:path>
                <a:path w="9144635" h="149860">
                  <a:moveTo>
                    <a:pt x="9143966" y="0"/>
                  </a:moveTo>
                  <a:lnTo>
                    <a:pt x="0" y="35305"/>
                  </a:lnTo>
                  <a:lnTo>
                    <a:pt x="73" y="54355"/>
                  </a:lnTo>
                  <a:lnTo>
                    <a:pt x="9144093" y="19050"/>
                  </a:lnTo>
                  <a:lnTo>
                    <a:pt x="9143966" y="0"/>
                  </a:lnTo>
                  <a:close/>
                </a:path>
              </a:pathLst>
            </a:custGeom>
            <a:solidFill>
              <a:srgbClr val="A22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62988" y="1146428"/>
            <a:ext cx="581152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Институт</a:t>
            </a:r>
            <a:r>
              <a:rPr sz="1350" spc="-4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развития</a:t>
            </a:r>
            <a:r>
              <a:rPr sz="1350" spc="-4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образования:</a:t>
            </a:r>
            <a:r>
              <a:rPr sz="1350" spc="-2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Ваш</a:t>
            </a:r>
            <a:r>
              <a:rPr sz="1350" spc="-1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профессиональный</a:t>
            </a:r>
            <a:r>
              <a:rPr sz="1350" spc="-4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рост</a:t>
            </a:r>
            <a:r>
              <a:rPr sz="1350" spc="-1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– </a:t>
            </a: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наша</a:t>
            </a:r>
            <a:r>
              <a:rPr sz="1350" spc="-1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работа</a:t>
            </a:r>
            <a:endParaRPr sz="13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260604"/>
            <a:ext cx="8927592" cy="165658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3631" y="256031"/>
            <a:ext cx="8936990" cy="166623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Tahoma"/>
                <a:cs typeface="Tahoma"/>
              </a:rPr>
              <a:t>Приказ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Министерства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просвещения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Российской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08.11.2022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№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955</a:t>
            </a:r>
            <a:endParaRPr sz="1600">
              <a:latin typeface="Tahoma"/>
              <a:cs typeface="Tahoma"/>
            </a:endParaRPr>
          </a:p>
          <a:p>
            <a:pPr marL="167640" marR="160655" indent="-5080" algn="ctr">
              <a:lnSpc>
                <a:spcPct val="99400"/>
              </a:lnSpc>
              <a:spcBef>
                <a:spcPts val="10"/>
              </a:spcBef>
            </a:pP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600" spc="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внесении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изменений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некоторые</a:t>
            </a:r>
            <a:r>
              <a:rPr sz="1600" spc="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приказы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науки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просвещения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касающиеся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федеральных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государственных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стандартов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общего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обучающихся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ограниченными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возможностями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здоровья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умственной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отсталостью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(интеллектуальными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нарушениями)»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(зарегистрирован</a:t>
            </a:r>
            <a:r>
              <a:rPr sz="1650" spc="10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06.02.2023</a:t>
            </a:r>
            <a:r>
              <a:rPr sz="1650" spc="-10" dirty="0">
                <a:latin typeface="Tahoma"/>
                <a:cs typeface="Tahoma"/>
              </a:rPr>
              <a:t> </a:t>
            </a:r>
            <a:r>
              <a:rPr sz="1650" spc="-65" dirty="0">
                <a:latin typeface="Tahoma"/>
                <a:cs typeface="Tahoma"/>
              </a:rPr>
              <a:t>№</a:t>
            </a:r>
            <a:r>
              <a:rPr sz="1650" spc="-5" dirty="0">
                <a:latin typeface="Tahoma"/>
                <a:cs typeface="Tahoma"/>
              </a:rPr>
              <a:t> </a:t>
            </a:r>
            <a:r>
              <a:rPr sz="1650" spc="-25" dirty="0">
                <a:latin typeface="Tahoma"/>
                <a:cs typeface="Tahoma"/>
              </a:rPr>
              <a:t>72264):</a:t>
            </a:r>
            <a:endParaRPr sz="165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160" y="2558542"/>
          <a:ext cx="8855709" cy="3566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Было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Стало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1.7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вариативных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примерных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654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федеральной образовательной программы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Организацией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самостоятельно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настоящим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Стандартом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Примерных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25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Организацией самостоятельно в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соответствии с настоящим Стандартом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ФОП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Программы 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развитие личности,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мотивации 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способностей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в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различных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видах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структурные единицы,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представляющие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определенные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направления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-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79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ООП ДО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физическое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психическое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развитие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ребенка </a:t>
                      </a:r>
                      <a:r>
                        <a:rPr sz="1400" spc="-4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 различных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видах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деятельности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структурные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единицы, представляющие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определенные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направления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81126"/>
            <a:ext cx="4700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0000"/>
                </a:solidFill>
              </a:rPr>
              <a:t>Ключевые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изменения</a:t>
            </a:r>
            <a:r>
              <a:rPr sz="2000" spc="-35" dirty="0">
                <a:solidFill>
                  <a:srgbClr val="000000"/>
                </a:solidFill>
              </a:rPr>
              <a:t> </a:t>
            </a:r>
            <a:r>
              <a:rPr sz="2000" spc="5" dirty="0">
                <a:solidFill>
                  <a:srgbClr val="000000"/>
                </a:solidFill>
              </a:rPr>
              <a:t>во</a:t>
            </a:r>
            <a:r>
              <a:rPr sz="2000" spc="-2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ФГОС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ДО: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2437" y="762126"/>
            <a:ext cx="8341995" cy="5742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2.6: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перечень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образовательных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областей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не</a:t>
            </a:r>
            <a:r>
              <a:rPr sz="1700" spc="254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изменился,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однако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700" spc="2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содержание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областей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2.7: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частично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деятельности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этапах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младенчества,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раннего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дошкольного </a:t>
            </a:r>
            <a:r>
              <a:rPr sz="1700" spc="-5" dirty="0">
                <a:latin typeface="Tahoma"/>
                <a:cs typeface="Tahoma"/>
              </a:rPr>
              <a:t>детства</a:t>
            </a:r>
            <a:endParaRPr sz="17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2.10: </a:t>
            </a:r>
            <a:r>
              <a:rPr sz="1700" spc="-5" dirty="0">
                <a:latin typeface="Tahoma"/>
                <a:cs typeface="Tahoma"/>
              </a:rPr>
              <a:t>уточнено,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содержание и планируемые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результаты ООП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должны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ниже содержания 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2.11: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уточнено,</a:t>
            </a:r>
            <a:r>
              <a:rPr sz="1700" dirty="0">
                <a:latin typeface="Tahoma"/>
                <a:cs typeface="Tahoma"/>
              </a:rPr>
              <a:t> что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содержательный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раздел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Программы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должен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включать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описание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деятельности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соответствии</a:t>
            </a:r>
            <a:r>
              <a:rPr sz="1700" dirty="0">
                <a:latin typeface="Tahoma"/>
                <a:cs typeface="Tahoma"/>
              </a:rPr>
              <a:t> 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направлениями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</a:t>
            </a:r>
            <a:r>
              <a:rPr sz="1700" dirty="0">
                <a:latin typeface="Tahoma"/>
                <a:cs typeface="Tahoma"/>
              </a:rPr>
              <a:t> ребенка,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представленными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пяти</a:t>
            </a:r>
            <a:r>
              <a:rPr sz="1700" dirty="0">
                <a:latin typeface="Tahoma"/>
                <a:cs typeface="Tahoma"/>
              </a:rPr>
              <a:t> образовательных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областях,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учетом</a:t>
            </a:r>
            <a:r>
              <a:rPr sz="1700" spc="5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используемых </a:t>
            </a:r>
            <a:r>
              <a:rPr sz="1700" dirty="0">
                <a:latin typeface="Tahoma"/>
                <a:cs typeface="Tahoma"/>
              </a:rPr>
              <a:t> методических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пособий, </a:t>
            </a:r>
            <a:r>
              <a:rPr sz="1700" spc="-5" dirty="0">
                <a:latin typeface="Tahoma"/>
                <a:cs typeface="Tahoma"/>
              </a:rPr>
              <a:t>обеспечивающих</a:t>
            </a:r>
            <a:r>
              <a:rPr sz="1700" dirty="0">
                <a:latin typeface="Tahoma"/>
                <a:cs typeface="Tahoma"/>
              </a:rPr>
              <a:t> реализацию</a:t>
            </a:r>
            <a:r>
              <a:rPr sz="1700" spc="-5" dirty="0">
                <a:latin typeface="Tahoma"/>
                <a:cs typeface="Tahoma"/>
              </a:rPr>
              <a:t> данного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содержания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2.12: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указано,</a:t>
            </a:r>
            <a:r>
              <a:rPr sz="1700" spc="50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что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обязательная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часть</a:t>
            </a:r>
            <a:r>
              <a:rPr sz="1700" spc="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700" spc="5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соответствовать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может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оформляться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ссылки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endParaRPr sz="17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2.13: указано,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краткой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презентации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ООП 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помимо прочего (см. ФГОС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ДО),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представлена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3.2.9: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максимально</a:t>
            </a:r>
            <a:r>
              <a:rPr sz="1700" spc="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допустимый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нагрузки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приведен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в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latin typeface="Tahoma"/>
                <a:cs typeface="Tahoma"/>
              </a:rPr>
              <a:t>соответствие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действующими </a:t>
            </a:r>
            <a:r>
              <a:rPr sz="1700" dirty="0">
                <a:latin typeface="Tahoma"/>
                <a:cs typeface="Tahoma"/>
              </a:rPr>
              <a:t>СанПиН</a:t>
            </a:r>
            <a:endParaRPr sz="17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4.6: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включены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 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 возрасте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расширены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ориентиры </a:t>
            </a:r>
            <a:r>
              <a:rPr sz="1700" dirty="0">
                <a:latin typeface="Tahoma"/>
                <a:cs typeface="Tahoma"/>
              </a:rPr>
              <a:t>в раннем </a:t>
            </a:r>
            <a:r>
              <a:rPr sz="1700" spc="-5" dirty="0">
                <a:latin typeface="Tahoma"/>
                <a:cs typeface="Tahoma"/>
              </a:rPr>
              <a:t>возрасте </a:t>
            </a:r>
            <a:r>
              <a:rPr sz="1700" dirty="0">
                <a:latin typeface="Tahoma"/>
                <a:cs typeface="Tahoma"/>
              </a:rPr>
              <a:t>и на </a:t>
            </a:r>
            <a:r>
              <a:rPr sz="1700" spc="-5" dirty="0">
                <a:latin typeface="Tahoma"/>
                <a:cs typeface="Tahoma"/>
              </a:rPr>
              <a:t>этапе завершения </a:t>
            </a:r>
            <a:r>
              <a:rPr sz="1700" dirty="0">
                <a:latin typeface="Tahoma"/>
                <a:cs typeface="Tahoma"/>
              </a:rPr>
              <a:t> дошкольного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образования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710" y="2879597"/>
            <a:ext cx="5455920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600" dirty="0"/>
              <a:t>ФОП</a:t>
            </a:r>
            <a:r>
              <a:rPr sz="3600" spc="-40" dirty="0"/>
              <a:t> </a:t>
            </a:r>
            <a:r>
              <a:rPr sz="3600" spc="-5" dirty="0"/>
              <a:t>ДО</a:t>
            </a:r>
            <a:r>
              <a:rPr sz="3600" spc="-45" dirty="0"/>
              <a:t> </a:t>
            </a:r>
            <a:r>
              <a:rPr sz="3600" spc="-5" dirty="0"/>
              <a:t>соответствует</a:t>
            </a:r>
            <a:endParaRPr sz="3600"/>
          </a:p>
          <a:p>
            <a:pPr marL="140335" algn="ctr">
              <a:lnSpc>
                <a:spcPct val="100000"/>
              </a:lnSpc>
              <a:spcBef>
                <a:spcPts val="600"/>
              </a:spcBef>
            </a:pPr>
            <a:r>
              <a:rPr sz="3600" dirty="0"/>
              <a:t>ФГОС</a:t>
            </a:r>
            <a:r>
              <a:rPr sz="3600" spc="-50" dirty="0"/>
              <a:t> </a:t>
            </a:r>
            <a:r>
              <a:rPr sz="3600" spc="-5" dirty="0"/>
              <a:t>ДО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372615"/>
            <a:ext cx="83394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позволяет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реализовать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несколько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основополагающих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функций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уровня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образования: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7888" y="1906015"/>
            <a:ext cx="17646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795" algn="l"/>
              </a:tabLst>
            </a:pPr>
            <a:r>
              <a:rPr sz="1500" b="1" dirty="0">
                <a:latin typeface="Tahoma"/>
                <a:cs typeface="Tahoma"/>
              </a:rPr>
              <a:t>как	</a:t>
            </a:r>
            <a:r>
              <a:rPr sz="1500" b="1" spc="-5" dirty="0">
                <a:latin typeface="Tahoma"/>
                <a:cs typeface="Tahoma"/>
              </a:rPr>
              <a:t>Гражданина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1906015"/>
            <a:ext cx="64395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280" algn="l"/>
                <a:tab pos="1463040" algn="l"/>
                <a:tab pos="1750060" algn="l"/>
                <a:tab pos="3066415" algn="l"/>
                <a:tab pos="4046854" algn="l"/>
                <a:tab pos="5545455" algn="l"/>
              </a:tabLst>
            </a:pPr>
            <a:r>
              <a:rPr sz="1500" spc="-5" dirty="0">
                <a:latin typeface="Tahoma"/>
                <a:cs typeface="Tahoma"/>
              </a:rPr>
              <a:t>1.	</a:t>
            </a:r>
            <a:r>
              <a:rPr sz="1500" b="1" spc="-5" dirty="0">
                <a:latin typeface="Tahoma"/>
                <a:cs typeface="Tahoma"/>
              </a:rPr>
              <a:t>Обучение	</a:t>
            </a:r>
            <a:r>
              <a:rPr sz="1500" b="1" dirty="0">
                <a:latin typeface="Tahoma"/>
                <a:cs typeface="Tahoma"/>
              </a:rPr>
              <a:t>и	</a:t>
            </a:r>
            <a:r>
              <a:rPr sz="1500" b="1" spc="-5" dirty="0">
                <a:latin typeface="Tahoma"/>
                <a:cs typeface="Tahoma"/>
              </a:rPr>
              <a:t>воспитание	ребенка	дошкольного	возраста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396365" algn="l"/>
                <a:tab pos="2812415" algn="l"/>
                <a:tab pos="4354830" algn="l"/>
                <a:tab pos="5093970" algn="l"/>
              </a:tabLst>
            </a:pPr>
            <a:r>
              <a:rPr sz="1500" b="1" spc="-10" dirty="0">
                <a:latin typeface="Tahoma"/>
                <a:cs typeface="Tahoma"/>
              </a:rPr>
              <a:t>Российской	</a:t>
            </a:r>
            <a:r>
              <a:rPr sz="1500" b="1" spc="-5" dirty="0">
                <a:latin typeface="Tahoma"/>
                <a:cs typeface="Tahoma"/>
              </a:rPr>
              <a:t>Федерации</a:t>
            </a:r>
            <a:r>
              <a:rPr sz="1500" spc="-5" dirty="0">
                <a:latin typeface="Tahoma"/>
                <a:cs typeface="Tahoma"/>
              </a:rPr>
              <a:t>,	формирование	</a:t>
            </a:r>
            <a:r>
              <a:rPr sz="1500" dirty="0">
                <a:latin typeface="Tahoma"/>
                <a:cs typeface="Tahoma"/>
              </a:rPr>
              <a:t>основ	</a:t>
            </a:r>
            <a:r>
              <a:rPr sz="1500" spc="-5" dirty="0">
                <a:latin typeface="Tahoma"/>
                <a:cs typeface="Tahoma"/>
              </a:rPr>
              <a:t>его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4052" y="2134311"/>
            <a:ext cx="273685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1125" algn="l"/>
                <a:tab pos="1724025" algn="l"/>
              </a:tabLst>
            </a:pPr>
            <a:r>
              <a:rPr sz="1500" spc="-5" dirty="0">
                <a:latin typeface="Tahoma"/>
                <a:cs typeface="Tahoma"/>
              </a:rPr>
              <a:t>гражданской	</a:t>
            </a:r>
            <a:r>
              <a:rPr sz="1500" dirty="0">
                <a:latin typeface="Tahoma"/>
                <a:cs typeface="Tahoma"/>
              </a:rPr>
              <a:t>и	</a:t>
            </a:r>
            <a:r>
              <a:rPr sz="1500" spc="-5" dirty="0">
                <a:latin typeface="Tahoma"/>
                <a:cs typeface="Tahoma"/>
              </a:rPr>
              <a:t>культурной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2287270"/>
            <a:ext cx="8338184" cy="635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spc="-5" dirty="0">
                <a:latin typeface="Tahoma"/>
                <a:cs typeface="Tahoma"/>
              </a:rPr>
              <a:t>идентичности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соответствующем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его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возрасту </a:t>
            </a:r>
            <a:r>
              <a:rPr sz="1500" spc="-5" dirty="0">
                <a:latin typeface="Tahoma"/>
                <a:cs typeface="Tahoma"/>
              </a:rPr>
              <a:t>содержании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доступными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средствами.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35280" algn="l"/>
                <a:tab pos="1324610" algn="l"/>
                <a:tab pos="2301875" algn="l"/>
                <a:tab pos="2938780" algn="l"/>
                <a:tab pos="4323080" algn="l"/>
                <a:tab pos="5633720" algn="l"/>
                <a:tab pos="6915150" algn="l"/>
                <a:tab pos="7663815" algn="l"/>
                <a:tab pos="7930515" algn="l"/>
              </a:tabLst>
            </a:pPr>
            <a:r>
              <a:rPr sz="1500" spc="-5" dirty="0">
                <a:latin typeface="Tahoma"/>
                <a:cs typeface="Tahoma"/>
              </a:rPr>
              <a:t>2</a:t>
            </a:r>
            <a:r>
              <a:rPr sz="1500" dirty="0">
                <a:latin typeface="Tahoma"/>
                <a:cs typeface="Tahoma"/>
              </a:rPr>
              <a:t>.	Созда</a:t>
            </a:r>
            <a:r>
              <a:rPr sz="1500" spc="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b="1" dirty="0">
                <a:latin typeface="Tahoma"/>
                <a:cs typeface="Tahoma"/>
              </a:rPr>
              <a:t>е</a:t>
            </a:r>
            <a:r>
              <a:rPr sz="1500" b="1" spc="5" dirty="0">
                <a:latin typeface="Tahoma"/>
                <a:cs typeface="Tahoma"/>
              </a:rPr>
              <a:t>д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spc="-5" dirty="0">
                <a:latin typeface="Tahoma"/>
                <a:cs typeface="Tahoma"/>
              </a:rPr>
              <a:t>но</a:t>
            </a:r>
            <a:r>
              <a:rPr sz="1500" b="1" spc="-10" dirty="0">
                <a:latin typeface="Tahoma"/>
                <a:cs typeface="Tahoma"/>
              </a:rPr>
              <a:t>г</a:t>
            </a:r>
            <a:r>
              <a:rPr sz="1500" b="1" dirty="0">
                <a:latin typeface="Tahoma"/>
                <a:cs typeface="Tahoma"/>
              </a:rPr>
              <a:t>о	</a:t>
            </a:r>
            <a:r>
              <a:rPr sz="1500" b="1" spc="-5" dirty="0">
                <a:latin typeface="Tahoma"/>
                <a:cs typeface="Tahoma"/>
              </a:rPr>
              <a:t>яд</a:t>
            </a:r>
            <a:r>
              <a:rPr sz="1500" b="1" dirty="0">
                <a:latin typeface="Tahoma"/>
                <a:cs typeface="Tahoma"/>
              </a:rPr>
              <a:t>ра	</a:t>
            </a:r>
            <a:r>
              <a:rPr sz="1500" b="1" spc="-5" dirty="0">
                <a:latin typeface="Tahoma"/>
                <a:cs typeface="Tahoma"/>
              </a:rPr>
              <a:t>содер</a:t>
            </a:r>
            <a:r>
              <a:rPr sz="1500" b="1" dirty="0">
                <a:latin typeface="Tahoma"/>
                <a:cs typeface="Tahoma"/>
              </a:rPr>
              <a:t>жан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dirty="0">
                <a:latin typeface="Tahoma"/>
                <a:cs typeface="Tahoma"/>
              </a:rPr>
              <a:t>я	</a:t>
            </a:r>
            <a:r>
              <a:rPr sz="1500" spc="-5" dirty="0">
                <a:latin typeface="Tahoma"/>
                <a:cs typeface="Tahoma"/>
              </a:rPr>
              <a:t>д</a:t>
            </a:r>
            <a:r>
              <a:rPr sz="1500" spc="-10" dirty="0">
                <a:latin typeface="Tahoma"/>
                <a:cs typeface="Tahoma"/>
              </a:rPr>
              <a:t>о</a:t>
            </a:r>
            <a:r>
              <a:rPr sz="1500" spc="-5" dirty="0">
                <a:latin typeface="Tahoma"/>
                <a:cs typeface="Tahoma"/>
              </a:rPr>
              <a:t>ш</a:t>
            </a:r>
            <a:r>
              <a:rPr sz="1500" spc="-10" dirty="0">
                <a:latin typeface="Tahoma"/>
                <a:cs typeface="Tahoma"/>
              </a:rPr>
              <a:t>к</a:t>
            </a:r>
            <a:r>
              <a:rPr sz="1500" dirty="0">
                <a:latin typeface="Tahoma"/>
                <a:cs typeface="Tahoma"/>
              </a:rPr>
              <a:t>ольного	образо</a:t>
            </a:r>
            <a:r>
              <a:rPr sz="1500" spc="5" dirty="0">
                <a:latin typeface="Tahoma"/>
                <a:cs typeface="Tahoma"/>
              </a:rPr>
              <a:t>в</a:t>
            </a:r>
            <a:r>
              <a:rPr sz="1500" dirty="0">
                <a:latin typeface="Tahoma"/>
                <a:cs typeface="Tahoma"/>
              </a:rPr>
              <a:t>а</a:t>
            </a:r>
            <a:r>
              <a:rPr sz="1500" spc="-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я	(да</a:t>
            </a:r>
            <a:r>
              <a:rPr sz="1500" spc="-5" dirty="0">
                <a:latin typeface="Tahoma"/>
                <a:cs typeface="Tahoma"/>
              </a:rPr>
              <a:t>ле</a:t>
            </a:r>
            <a:r>
              <a:rPr sz="1500" dirty="0">
                <a:latin typeface="Tahoma"/>
                <a:cs typeface="Tahoma"/>
              </a:rPr>
              <a:t>е	–	</a:t>
            </a:r>
            <a:r>
              <a:rPr sz="1500" spc="-10" dirty="0"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2896870"/>
            <a:ext cx="8340725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Tahoma"/>
                <a:cs typeface="Tahoma"/>
              </a:rPr>
              <a:t>ориентированного на приобщение детей </a:t>
            </a:r>
            <a:r>
              <a:rPr sz="1500" dirty="0">
                <a:latin typeface="Tahoma"/>
                <a:cs typeface="Tahoma"/>
              </a:rPr>
              <a:t>к </a:t>
            </a:r>
            <a:r>
              <a:rPr sz="1500" spc="-5" dirty="0">
                <a:latin typeface="Tahoma"/>
                <a:cs typeface="Tahoma"/>
              </a:rPr>
              <a:t>традиционным нравственным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социокультурным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ценностям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российского</a:t>
            </a:r>
            <a:r>
              <a:rPr sz="1500" dirty="0">
                <a:latin typeface="Tahoma"/>
                <a:cs typeface="Tahoma"/>
              </a:rPr>
              <a:t> народа,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подрастающего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поколения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как</a:t>
            </a:r>
            <a:r>
              <a:rPr sz="1500" dirty="0">
                <a:latin typeface="Tahoma"/>
                <a:cs typeface="Tahoma"/>
              </a:rPr>
              <a:t> знающего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уважающего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историю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культуру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своей </a:t>
            </a:r>
            <a:r>
              <a:rPr sz="1500" spc="-5" dirty="0">
                <a:latin typeface="Tahoma"/>
                <a:cs typeface="Tahoma"/>
              </a:rPr>
              <a:t>семьи,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большой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малой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Родины.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500" spc="-5" dirty="0">
                <a:latin typeface="Tahoma"/>
                <a:cs typeface="Tahoma"/>
              </a:rPr>
              <a:t>3. Создание </a:t>
            </a:r>
            <a:r>
              <a:rPr sz="1500" dirty="0">
                <a:latin typeface="Tahoma"/>
                <a:cs typeface="Tahoma"/>
              </a:rPr>
              <a:t>единого федерального </a:t>
            </a:r>
            <a:r>
              <a:rPr sz="1500" spc="-5" dirty="0">
                <a:latin typeface="Tahoma"/>
                <a:cs typeface="Tahoma"/>
              </a:rPr>
              <a:t>образовательного пространства воспитания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обучения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детей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рождения </a:t>
            </a:r>
            <a:r>
              <a:rPr sz="1500" dirty="0">
                <a:latin typeface="Tahoma"/>
                <a:cs typeface="Tahoma"/>
              </a:rPr>
              <a:t>до </a:t>
            </a:r>
            <a:r>
              <a:rPr sz="1500" spc="-5" dirty="0">
                <a:latin typeface="Tahoma"/>
                <a:cs typeface="Tahoma"/>
              </a:rPr>
              <a:t>поступления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начальную школу, обеспечивающего ребенку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его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родителям</a:t>
            </a:r>
            <a:r>
              <a:rPr sz="1500" dirty="0">
                <a:latin typeface="Tahoma"/>
                <a:cs typeface="Tahoma"/>
              </a:rPr>
              <a:t> (законным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представителям)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равные,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качественные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условия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ДО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вне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места </a:t>
            </a:r>
            <a:r>
              <a:rPr sz="1500" spc="-5" dirty="0">
                <a:latin typeface="Tahoma"/>
                <a:cs typeface="Tahoma"/>
              </a:rPr>
              <a:t>проживания»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«Федеральная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определяет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единые</a:t>
            </a:r>
            <a:r>
              <a:rPr sz="1600" b="1" dirty="0">
                <a:latin typeface="Tahoma"/>
                <a:cs typeface="Tahoma"/>
              </a:rPr>
              <a:t> для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Российской</a:t>
            </a:r>
            <a:r>
              <a:rPr sz="1600" b="1" spc="459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Федерации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базовые </a:t>
            </a:r>
            <a:r>
              <a:rPr sz="1600" b="1" dirty="0">
                <a:latin typeface="Tahoma"/>
                <a:cs typeface="Tahoma"/>
              </a:rPr>
              <a:t>объем </a:t>
            </a:r>
            <a:r>
              <a:rPr sz="1600" b="1" spc="-5" dirty="0">
                <a:latin typeface="Tahoma"/>
                <a:cs typeface="Tahoma"/>
              </a:rPr>
              <a:t>и содержание ДО</a:t>
            </a:r>
            <a:r>
              <a:rPr sz="1600" spc="-5" dirty="0">
                <a:latin typeface="Tahoma"/>
                <a:cs typeface="Tahoma"/>
              </a:rPr>
              <a:t>, осваиваемые обучающимися в организациях,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осуществляющих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(далее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–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ДОО),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освоения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образовательной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программы»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Содержание</a:t>
            </a:r>
            <a:r>
              <a:rPr sz="1600" b="1" spc="-5" dirty="0">
                <a:latin typeface="Tahoma"/>
                <a:cs typeface="Tahoma"/>
              </a:rPr>
              <a:t> 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результаты,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заявленные</a:t>
            </a:r>
            <a:r>
              <a:rPr sz="1600" b="1" spc="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ДО,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ОБЯЗАТЕЛЬНЫ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для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достижения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каждой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188976"/>
            <a:ext cx="8927592" cy="100736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3631" y="184404"/>
            <a:ext cx="8936990" cy="10166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1800" spc="-5" dirty="0">
                <a:latin typeface="Tahoma"/>
                <a:cs typeface="Tahoma"/>
              </a:rPr>
              <a:t>Приказ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Министерства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просвещения Российской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от </a:t>
            </a:r>
            <a:r>
              <a:rPr sz="1800" spc="-5" dirty="0">
                <a:latin typeface="Tahoma"/>
                <a:cs typeface="Tahoma"/>
              </a:rPr>
              <a:t>25.11.2022</a:t>
            </a:r>
            <a:endParaRPr sz="1800">
              <a:latin typeface="Tahoma"/>
              <a:cs typeface="Tahoma"/>
            </a:endParaRPr>
          </a:p>
          <a:p>
            <a:pPr marL="768350" marR="763270" algn="ctr">
              <a:lnSpc>
                <a:spcPts val="2160"/>
              </a:lnSpc>
              <a:spcBef>
                <a:spcPts val="75"/>
              </a:spcBef>
            </a:pPr>
            <a:r>
              <a:rPr sz="1800" dirty="0">
                <a:latin typeface="Tahoma"/>
                <a:cs typeface="Tahoma"/>
              </a:rPr>
              <a:t>№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1028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утверждении</a:t>
            </a:r>
            <a:r>
              <a:rPr sz="1800" spc="-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федеральной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образовательной</a:t>
            </a:r>
            <a:r>
              <a:rPr sz="1800" spc="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программы </a:t>
            </a:r>
            <a:r>
              <a:rPr sz="1800" spc="-54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дошкольного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образования»</a:t>
            </a:r>
            <a:r>
              <a:rPr sz="18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(зарегистрирован</a:t>
            </a:r>
            <a:r>
              <a:rPr sz="1900" spc="-25" dirty="0"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28.12.2022</a:t>
            </a:r>
            <a:r>
              <a:rPr sz="1900" spc="30" dirty="0">
                <a:latin typeface="Tahoma"/>
                <a:cs typeface="Tahoma"/>
              </a:rPr>
              <a:t> </a:t>
            </a:r>
            <a:r>
              <a:rPr sz="1900" spc="-114" dirty="0">
                <a:latin typeface="Tahoma"/>
                <a:cs typeface="Tahoma"/>
              </a:rPr>
              <a:t>№</a:t>
            </a:r>
            <a:r>
              <a:rPr sz="1900" spc="-40" dirty="0">
                <a:latin typeface="Tahoma"/>
                <a:cs typeface="Tahoma"/>
              </a:rPr>
              <a:t> </a:t>
            </a:r>
            <a:r>
              <a:rPr sz="1900" spc="-50" dirty="0">
                <a:latin typeface="Tahoma"/>
                <a:cs typeface="Tahoma"/>
              </a:rPr>
              <a:t>71847):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086" y="46735"/>
            <a:ext cx="5208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</a:rPr>
              <a:t>Особенности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структуры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ФОП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ДО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86334" y="508253"/>
            <a:ext cx="8771255" cy="6337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715" indent="-120650">
              <a:lnSpc>
                <a:spcPct val="100000"/>
              </a:lnSpc>
              <a:spcBef>
                <a:spcPts val="105"/>
              </a:spcBef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Структура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ДО: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целевой,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содержательный,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организационный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разделы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ahoma"/>
              <a:buChar char="-"/>
            </a:pPr>
            <a:endParaRPr sz="1250">
              <a:latin typeface="Tahoma"/>
              <a:cs typeface="Tahoma"/>
            </a:endParaRPr>
          </a:p>
          <a:p>
            <a:pPr marL="132715" indent="-120650">
              <a:lnSpc>
                <a:spcPct val="100000"/>
              </a:lnSpc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В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Пояснительная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записка: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цель,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задачи,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принципы,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подходы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формированию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Планируемые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результаты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Педагогическая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диагностика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достижения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содержательном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содержания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образования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(обучения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воспитания)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по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образовательным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областям: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социально-коммуникативное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познавательное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речевое</a:t>
            </a:r>
            <a:r>
              <a:rPr sz="1300" spc="-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художественно-эстетическое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10" dirty="0">
                <a:latin typeface="Tahoma"/>
                <a:cs typeface="Tahoma"/>
              </a:rPr>
              <a:t>физическое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Вариативные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формы,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способы,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средства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Особенности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деятельности</a:t>
            </a:r>
            <a:r>
              <a:rPr sz="1300" spc="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3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культурных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практик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300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инициативы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взаимодействия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педагогического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коллектива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семьями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обучающихся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Направления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работы.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Содержание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 </a:t>
            </a:r>
            <a:r>
              <a:rPr sz="1300" spc="-39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на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уровне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ДОО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рабочая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3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Психолого-педагогические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организации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развивающей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предметно-пространственной</a:t>
            </a:r>
            <a:r>
              <a:rPr sz="1300" spc="7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среды</a:t>
            </a:r>
            <a:endParaRPr sz="1300">
              <a:latin typeface="Tahoma"/>
              <a:cs typeface="Tahoma"/>
            </a:endParaRPr>
          </a:p>
          <a:p>
            <a:pPr marL="299085" marR="571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2492375" algn="l"/>
                <a:tab pos="3644900" algn="l"/>
                <a:tab pos="4734560" algn="l"/>
                <a:tab pos="6125845" algn="l"/>
                <a:tab pos="7478395" algn="l"/>
                <a:tab pos="8663940" algn="l"/>
              </a:tabLst>
            </a:pP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а</a:t>
            </a:r>
            <a:r>
              <a:rPr sz="1300" spc="5" dirty="0">
                <a:latin typeface="Tahoma"/>
                <a:cs typeface="Tahoma"/>
              </a:rPr>
              <a:t>л</a:t>
            </a:r>
            <a:r>
              <a:rPr sz="1300" spc="-10" dirty="0">
                <a:latin typeface="Tahoma"/>
                <a:cs typeface="Tahoma"/>
              </a:rPr>
              <a:t>ьн</a:t>
            </a:r>
            <a:r>
              <a:rPr sz="1300" spc="10" dirty="0">
                <a:latin typeface="Tahoma"/>
                <a:cs typeface="Tahoma"/>
              </a:rPr>
              <a:t>о</a:t>
            </a:r>
            <a:r>
              <a:rPr sz="1300" dirty="0">
                <a:latin typeface="Tahoma"/>
                <a:cs typeface="Tahoma"/>
              </a:rPr>
              <a:t>-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dirty="0">
                <a:latin typeface="Tahoma"/>
                <a:cs typeface="Tahoma"/>
              </a:rPr>
              <a:t>х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к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ро</a:t>
            </a:r>
            <a:r>
              <a:rPr sz="1300" spc="-20" dirty="0">
                <a:latin typeface="Tahoma"/>
                <a:cs typeface="Tahoma"/>
              </a:rPr>
              <a:t>г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dirty="0">
                <a:latin typeface="Tahoma"/>
                <a:cs typeface="Tahoma"/>
              </a:rPr>
              <a:t>а</a:t>
            </a:r>
            <a:r>
              <a:rPr sz="1300" spc="-5" dirty="0">
                <a:latin typeface="Tahoma"/>
                <a:cs typeface="Tahoma"/>
              </a:rPr>
              <a:t>мм</a:t>
            </a:r>
            <a:r>
              <a:rPr sz="1300" spc="-15" dirty="0">
                <a:latin typeface="Tahoma"/>
                <a:cs typeface="Tahoma"/>
              </a:rPr>
              <a:t>ы</a:t>
            </a:r>
            <a:r>
              <a:rPr sz="1300" spc="-5" dirty="0">
                <a:latin typeface="Tahoma"/>
                <a:cs typeface="Tahoma"/>
              </a:rPr>
              <a:t>,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10" dirty="0">
                <a:latin typeface="Tahoma"/>
                <a:cs typeface="Tahoma"/>
              </a:rPr>
              <a:t>н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ст</a:t>
            </a:r>
            <a:r>
              <a:rPr sz="1300" spc="-5" dirty="0">
                <a:latin typeface="Tahoma"/>
                <a:cs typeface="Tahoma"/>
              </a:rPr>
              <a:t>ь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дич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с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5" dirty="0">
                <a:latin typeface="Tahoma"/>
                <a:cs typeface="Tahoma"/>
              </a:rPr>
              <a:t>м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риалами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и  </a:t>
            </a:r>
            <a:r>
              <a:rPr sz="1300" spc="-10" dirty="0">
                <a:latin typeface="Tahoma"/>
                <a:cs typeface="Tahoma"/>
              </a:rPr>
              <a:t>средствами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1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306830" algn="l"/>
                <a:tab pos="2147570" algn="l"/>
                <a:tab pos="3394710" algn="l"/>
                <a:tab pos="4583430" algn="l"/>
                <a:tab pos="6025515" algn="l"/>
                <a:tab pos="7281545" algn="l"/>
                <a:tab pos="8486775" algn="l"/>
              </a:tabLst>
            </a:pP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ерный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нь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ту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музык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льн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уд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нных,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ни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ц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онных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изв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д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ля 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Кадровые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Примерный</a:t>
            </a:r>
            <a:r>
              <a:rPr sz="13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режим</a:t>
            </a:r>
            <a:r>
              <a:rPr sz="13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распорядок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дня</a:t>
            </a:r>
            <a:r>
              <a:rPr sz="1300" spc="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дошкольных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группах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3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482" y="76327"/>
            <a:ext cx="5729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0000"/>
                </a:solidFill>
              </a:rPr>
              <a:t>Особенности</a:t>
            </a:r>
            <a:r>
              <a:rPr sz="2500" spc="-10" dirty="0">
                <a:solidFill>
                  <a:srgbClr val="000000"/>
                </a:solidFill>
              </a:rPr>
              <a:t> содержания</a:t>
            </a:r>
            <a:r>
              <a:rPr sz="2500" spc="-2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ФОП</a:t>
            </a:r>
            <a:r>
              <a:rPr sz="2500" spc="-10" dirty="0">
                <a:solidFill>
                  <a:srgbClr val="000000"/>
                </a:solidFill>
              </a:rPr>
              <a:t> ДО</a:t>
            </a:r>
            <a:endParaRPr sz="2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196339"/>
            <a:ext cx="327659" cy="3276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18540" y="777366"/>
            <a:ext cx="8341359" cy="122999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008630">
              <a:lnSpc>
                <a:spcPct val="100000"/>
              </a:lnSpc>
              <a:spcBef>
                <a:spcPts val="819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Общие</a:t>
            </a:r>
            <a:r>
              <a:rPr sz="1800" b="1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положения:</a:t>
            </a:r>
            <a:endParaRPr sz="1800">
              <a:latin typeface="Tahoma"/>
              <a:cs typeface="Tahoma"/>
            </a:endParaRPr>
          </a:p>
          <a:p>
            <a:pPr marL="142240" indent="-129539">
              <a:lnSpc>
                <a:spcPct val="100000"/>
              </a:lnSpc>
              <a:spcBef>
                <a:spcPts val="600"/>
              </a:spcBef>
              <a:buChar char="-"/>
              <a:tabLst>
                <a:tab pos="142240" algn="l"/>
              </a:tabLst>
            </a:pPr>
            <a:r>
              <a:rPr sz="1500" spc="-5" dirty="0">
                <a:latin typeface="Tahoma"/>
                <a:cs typeface="Tahoma"/>
              </a:rPr>
              <a:t>Опора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принципы</a:t>
            </a:r>
            <a:r>
              <a:rPr sz="1500" spc="7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зафиксированные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 </a:t>
            </a: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45745" algn="l"/>
                <a:tab pos="246379" algn="l"/>
                <a:tab pos="1633855" algn="l"/>
                <a:tab pos="2274570" algn="l"/>
                <a:tab pos="2717800" algn="l"/>
                <a:tab pos="3409950" algn="l"/>
                <a:tab pos="4025900" algn="l"/>
                <a:tab pos="4851400" algn="l"/>
                <a:tab pos="6452235" algn="l"/>
                <a:tab pos="7020559" algn="l"/>
                <a:tab pos="7524115" algn="l"/>
                <a:tab pos="7793355" algn="l"/>
              </a:tabLst>
            </a:pP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бязате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ая	часть	</a:t>
            </a:r>
            <a:r>
              <a:rPr sz="1500" dirty="0">
                <a:latin typeface="Tahoma"/>
                <a:cs typeface="Tahoma"/>
              </a:rPr>
              <a:t>(не	м</a:t>
            </a:r>
            <a:r>
              <a:rPr sz="1500" spc="-10" dirty="0">
                <a:latin typeface="Tahoma"/>
                <a:cs typeface="Tahoma"/>
              </a:rPr>
              <a:t>е</a:t>
            </a:r>
            <a:r>
              <a:rPr sz="1500" spc="-5" dirty="0">
                <a:latin typeface="Tahoma"/>
                <a:cs typeface="Tahoma"/>
              </a:rPr>
              <a:t>не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spc="5" dirty="0">
                <a:latin typeface="Tahoma"/>
                <a:cs typeface="Tahoma"/>
              </a:rPr>
              <a:t>6</a:t>
            </a:r>
            <a:r>
              <a:rPr sz="1500" spc="-5" dirty="0">
                <a:latin typeface="Tahoma"/>
                <a:cs typeface="Tahoma"/>
              </a:rPr>
              <a:t>0%</a:t>
            </a:r>
            <a:r>
              <a:rPr sz="1500" dirty="0">
                <a:latin typeface="Tahoma"/>
                <a:cs typeface="Tahoma"/>
              </a:rPr>
              <a:t>,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дол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	соотв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етст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ова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	ФОП	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	и	часть,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ahoma"/>
                <a:cs typeface="Tahoma"/>
              </a:rPr>
              <a:t>формируемая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участниками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отношений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(не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более </a:t>
            </a:r>
            <a:r>
              <a:rPr sz="1500" spc="-5" dirty="0">
                <a:latin typeface="Tahoma"/>
                <a:cs typeface="Tahoma"/>
              </a:rPr>
              <a:t>40%)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2057780"/>
            <a:ext cx="83407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ФОП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включает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себя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учебно-методическую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документацию,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состав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которой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входят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примерный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режим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распорядок</a:t>
            </a:r>
            <a:r>
              <a:rPr sz="1500" dirty="0">
                <a:latin typeface="Tahoma"/>
                <a:cs typeface="Tahoma"/>
              </a:rPr>
              <a:t> дня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групп,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план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работы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иные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компоненты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048380"/>
            <a:ext cx="834199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66065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целевом</a:t>
            </a:r>
            <a:r>
              <a:rPr sz="1500" dirty="0">
                <a:latin typeface="Tahoma"/>
                <a:cs typeface="Tahoma"/>
              </a:rPr>
              <a:t> разделе: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предствлены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ФОП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младенческом, раннем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дошкольном возрасте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(к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4-м, 5-ти,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6-ти годам,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 этапе завершения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ФОП 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ДО)</a:t>
            </a:r>
            <a:endParaRPr sz="15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0820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содержательном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разделе: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воспитания,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которая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раскрывает</a:t>
            </a:r>
            <a:r>
              <a:rPr sz="15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5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4344161"/>
            <a:ext cx="834135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  <a:tab pos="548640" algn="l"/>
                <a:tab pos="2280285" algn="l"/>
                <a:tab pos="3229610" algn="l"/>
                <a:tab pos="3547110" algn="l"/>
                <a:tab pos="4711700" algn="l"/>
                <a:tab pos="5621655" algn="l"/>
                <a:tab pos="7241540" algn="l"/>
              </a:tabLst>
            </a:pPr>
            <a:r>
              <a:rPr sz="1500" dirty="0">
                <a:latin typeface="Tahoma"/>
                <a:cs typeface="Tahoma"/>
              </a:rPr>
              <a:t>-	В	организационном	</a:t>
            </a:r>
            <a:r>
              <a:rPr sz="1500" spc="-5" dirty="0">
                <a:latin typeface="Tahoma"/>
                <a:cs typeface="Tahoma"/>
              </a:rPr>
              <a:t>разделе:	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примерные	перечни	художественной	литературы,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4572761"/>
            <a:ext cx="83394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музыкальных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изобразительного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искусства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использования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4801057"/>
            <a:ext cx="834135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работе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возрастных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группах,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примерный</a:t>
            </a:r>
            <a:r>
              <a:rPr sz="15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рекомендуемых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5335016"/>
            <a:ext cx="83419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ДОО</a:t>
            </a:r>
            <a:r>
              <a:rPr sz="1500" dirty="0">
                <a:latin typeface="Tahoma"/>
                <a:cs typeface="Tahoma"/>
              </a:rPr>
              <a:t> имеет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право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выбора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способов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реализации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деятельности</a:t>
            </a:r>
            <a:r>
              <a:rPr sz="1500" dirty="0">
                <a:latin typeface="Tahoma"/>
                <a:cs typeface="Tahoma"/>
              </a:rPr>
              <a:t> в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конкретных условий, </a:t>
            </a:r>
            <a:r>
              <a:rPr sz="1500" dirty="0">
                <a:latin typeface="Tahoma"/>
                <a:cs typeface="Tahoma"/>
              </a:rPr>
              <a:t>предпочтений </a:t>
            </a:r>
            <a:r>
              <a:rPr sz="1500" spc="-5" dirty="0">
                <a:latin typeface="Tahoma"/>
                <a:cs typeface="Tahoma"/>
              </a:rPr>
              <a:t>педагогического коллектива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других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участников образовательных </a:t>
            </a:r>
            <a:r>
              <a:rPr sz="1500" dirty="0">
                <a:latin typeface="Tahoma"/>
                <a:cs typeface="Tahoma"/>
              </a:rPr>
              <a:t>отношений, а </a:t>
            </a:r>
            <a:r>
              <a:rPr sz="1500" spc="-5" dirty="0">
                <a:latin typeface="Tahoma"/>
                <a:cs typeface="Tahoma"/>
              </a:rPr>
              <a:t>также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учетом индивидуальных особенностей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обучающихся,</a:t>
            </a:r>
            <a:r>
              <a:rPr sz="1500" spc="-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специфики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их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потребностей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интересов,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возрастных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возможностей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964" y="1485899"/>
            <a:ext cx="182245" cy="34124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62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  <a:spcBef>
                <a:spcPts val="135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207" y="56936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2403" y="765428"/>
            <a:ext cx="2038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Целевой</a:t>
            </a:r>
            <a:r>
              <a:rPr sz="1800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1192149"/>
            <a:ext cx="8268970" cy="2358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- </a:t>
            </a:r>
            <a:r>
              <a:rPr sz="1700" spc="-5" dirty="0">
                <a:latin typeface="Tahoma"/>
                <a:cs typeface="Tahoma"/>
              </a:rPr>
              <a:t>Цель </a:t>
            </a:r>
            <a:r>
              <a:rPr sz="1700" dirty="0">
                <a:latin typeface="Tahoma"/>
                <a:cs typeface="Tahoma"/>
              </a:rPr>
              <a:t>ФОП: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разностороннее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развитие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период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детства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 учетом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возрастных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индивидуальных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на основе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духовно-нравственных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ценностей российского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 (жизнь, достоинство, права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свободы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человека,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патриотизм, гражданственность, служение Отечеству,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ответственность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судьбу,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высокие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нравственные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идеалы,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крепкая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семья,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созидательный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труд,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приоритет духовного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над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материальным, гуманизм, милосердие, справедливость,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коллективизм,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взаимопомощь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взаимоуважение,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историческая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преемственность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поколений,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единство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народов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России),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национально-культурных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традиций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676903"/>
            <a:ext cx="826960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700" dirty="0">
                <a:latin typeface="Tahoma"/>
                <a:cs typeface="Tahoma"/>
              </a:rPr>
              <a:t>-	Задачи</a:t>
            </a:r>
            <a:r>
              <a:rPr sz="1700" spc="-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ФОП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(НОВОЕ):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  <a:tab pos="1781810" algn="l"/>
                <a:tab pos="2720975" algn="l"/>
                <a:tab pos="3282950" algn="l"/>
                <a:tab pos="3768090" algn="l"/>
                <a:tab pos="5173345" algn="l"/>
                <a:tab pos="5501005" algn="l"/>
                <a:tab pos="7043420" algn="l"/>
              </a:tabLst>
            </a:pPr>
            <a:r>
              <a:rPr sz="1700" dirty="0">
                <a:latin typeface="Tahoma"/>
                <a:cs typeface="Tahoma"/>
              </a:rPr>
              <a:t>обеспечение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единых	</a:t>
            </a:r>
            <a:r>
              <a:rPr sz="1700" spc="-5" dirty="0">
                <a:latin typeface="Tahoma"/>
                <a:cs typeface="Tahoma"/>
              </a:rPr>
              <a:t>для	</a:t>
            </a:r>
            <a:r>
              <a:rPr sz="1700" dirty="0">
                <a:latin typeface="Tahoma"/>
                <a:cs typeface="Tahoma"/>
              </a:rPr>
              <a:t>РФ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содержания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планируемых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052" y="4195064"/>
            <a:ext cx="43484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ahoma"/>
                <a:cs typeface="Tahoma"/>
              </a:rPr>
              <a:t>освоения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программы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ДО;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454144"/>
            <a:ext cx="8268970" cy="184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spc="-5" dirty="0">
                <a:latin typeface="Tahoma"/>
                <a:cs typeface="Tahoma"/>
              </a:rPr>
              <a:t>приобщение </a:t>
            </a:r>
            <a:r>
              <a:rPr sz="1700" dirty="0">
                <a:latin typeface="Tahoma"/>
                <a:cs typeface="Tahoma"/>
              </a:rPr>
              <a:t>детей </a:t>
            </a:r>
            <a:r>
              <a:rPr sz="1700" spc="-5" dirty="0">
                <a:latin typeface="Tahoma"/>
                <a:cs typeface="Tahoma"/>
              </a:rPr>
              <a:t>(в соответствии </a:t>
            </a:r>
            <a:r>
              <a:rPr sz="1700" dirty="0">
                <a:latin typeface="Tahoma"/>
                <a:cs typeface="Tahoma"/>
              </a:rPr>
              <a:t>с </a:t>
            </a:r>
            <a:r>
              <a:rPr sz="1700" spc="-5" dirty="0">
                <a:latin typeface="Tahoma"/>
                <a:cs typeface="Tahoma"/>
              </a:rPr>
              <a:t>возрастными </a:t>
            </a:r>
            <a:r>
              <a:rPr sz="1700" dirty="0">
                <a:latin typeface="Tahoma"/>
                <a:cs typeface="Tahoma"/>
              </a:rPr>
              <a:t>возможностями)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к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базовым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ценностям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российского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</a:t>
            </a:r>
            <a:r>
              <a:rPr sz="1700" spc="-5" dirty="0">
                <a:latin typeface="Tahoma"/>
                <a:cs typeface="Tahoma"/>
              </a:rPr>
              <a:t>…,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создание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условий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формирования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ценностного отношения к окружающему миру, становления опыта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действий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поступков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основе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осмысления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ценностей</a:t>
            </a:r>
            <a:r>
              <a:rPr sz="1700" dirty="0">
                <a:latin typeface="Tahoma"/>
                <a:cs typeface="Tahoma"/>
              </a:rPr>
              <a:t>;</a:t>
            </a:r>
            <a:endParaRPr sz="1700">
              <a:latin typeface="Tahoma"/>
              <a:cs typeface="Tahom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dirty="0">
                <a:latin typeface="Tahoma"/>
                <a:cs typeface="Tahoma"/>
              </a:rPr>
              <a:t>достижение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детьми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17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этапе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завершения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</a:t>
            </a:r>
            <a:r>
              <a:rPr sz="1700" spc="16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уровня</a:t>
            </a:r>
            <a:r>
              <a:rPr sz="1700" spc="18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развития,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необходимого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достаточного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успешного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ими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начального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общего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708" y="1803273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708" y="3676015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9525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12610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Целевой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  <a:tabLst>
                <a:tab pos="2053589" algn="l"/>
                <a:tab pos="3383915" algn="l"/>
                <a:tab pos="3832225" algn="l"/>
                <a:tab pos="4612640" algn="l"/>
                <a:tab pos="6086475" algn="l"/>
                <a:tab pos="7154545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Неп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авомерность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</a:t>
            </a:r>
            <a:r>
              <a:rPr sz="1600" spc="5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дете</a:t>
            </a:r>
            <a:r>
              <a:rPr sz="1600" spc="-5" dirty="0">
                <a:latin typeface="Tahoma"/>
                <a:cs typeface="Tahoma"/>
              </a:rPr>
              <a:t>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до</a:t>
            </a:r>
            <a:r>
              <a:rPr sz="1600" spc="10" dirty="0">
                <a:latin typeface="Tahoma"/>
                <a:cs typeface="Tahoma"/>
              </a:rPr>
              <a:t>ш</a:t>
            </a:r>
            <a:r>
              <a:rPr sz="1600" dirty="0">
                <a:latin typeface="Tahoma"/>
                <a:cs typeface="Tahoma"/>
              </a:rPr>
              <a:t>к</a:t>
            </a:r>
            <a:r>
              <a:rPr sz="1600" spc="-5" dirty="0">
                <a:latin typeface="Tahoma"/>
                <a:cs typeface="Tahoma"/>
              </a:rPr>
              <a:t>ольно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воз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</a:t>
            </a:r>
            <a:r>
              <a:rPr sz="1600" dirty="0">
                <a:latin typeface="Tahoma"/>
                <a:cs typeface="Tahoma"/>
              </a:rPr>
              <a:t>	к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нк</a:t>
            </a:r>
            <a:r>
              <a:rPr sz="1600" spc="-5" dirty="0">
                <a:latin typeface="Tahoma"/>
                <a:cs typeface="Tahoma"/>
              </a:rPr>
              <a:t>р</a:t>
            </a:r>
            <a:r>
              <a:rPr sz="1600" spc="-10" dirty="0">
                <a:latin typeface="Tahoma"/>
                <a:cs typeface="Tahoma"/>
              </a:rPr>
              <a:t>етных 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достижений,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понимание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916050"/>
            <a:ext cx="8270240" cy="406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как </a:t>
            </a:r>
            <a:r>
              <a:rPr sz="1600" spc="-5" dirty="0">
                <a:latin typeface="Tahoma"/>
                <a:cs typeface="Tahoma"/>
              </a:rPr>
              <a:t>характеристик возможных достижений </a:t>
            </a:r>
            <a:r>
              <a:rPr sz="1600" spc="-10" dirty="0">
                <a:latin typeface="Tahoma"/>
                <a:cs typeface="Tahoma"/>
              </a:rPr>
              <a:t>ребенка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 разных возрастных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этапах </a:t>
            </a:r>
            <a:r>
              <a:rPr sz="1600" spc="-5" dirty="0">
                <a:latin typeface="Tahoma"/>
                <a:cs typeface="Tahoma"/>
              </a:rPr>
              <a:t>и к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моменту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завершения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Обозначенные в ФОП возможные достижения </a:t>
            </a:r>
            <a:r>
              <a:rPr sz="1600" spc="-10" dirty="0">
                <a:latin typeface="Tahoma"/>
                <a:cs typeface="Tahoma"/>
              </a:rPr>
              <a:t>детей </a:t>
            </a:r>
            <a:r>
              <a:rPr sz="1600" spc="-5" dirty="0">
                <a:latin typeface="Tahoma"/>
                <a:cs typeface="Tahoma"/>
              </a:rPr>
              <a:t>«к году», «к трем годам» и т.д.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имеют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характер,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что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широкий</a:t>
            </a:r>
            <a:r>
              <a:rPr sz="1600" dirty="0">
                <a:latin typeface="Tahoma"/>
                <a:cs typeface="Tahoma"/>
              </a:rPr>
              <a:t> возрастной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диапазон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для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достижения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ребенком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Планируемые результаты в младенческом, раннем, дошкольном возрасте (к </a:t>
            </a:r>
            <a:r>
              <a:rPr sz="1600" dirty="0">
                <a:latin typeface="Tahoma"/>
                <a:cs typeface="Tahoma"/>
              </a:rPr>
              <a:t>4-м, </a:t>
            </a:r>
            <a:r>
              <a:rPr sz="1600" spc="-5" dirty="0">
                <a:latin typeface="Tahoma"/>
                <a:cs typeface="Tahoma"/>
              </a:rPr>
              <a:t>к </a:t>
            </a:r>
            <a:r>
              <a:rPr sz="1600" spc="5" dirty="0">
                <a:latin typeface="Tahoma"/>
                <a:cs typeface="Tahoma"/>
              </a:rPr>
              <a:t>5-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ти, к 6-ти годам) и к моменту завершения освоения ФОП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представлены,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дополнены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конкретизированы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дошкольного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Педагогическая</a:t>
            </a:r>
            <a:r>
              <a:rPr sz="1600" spc="-5" dirty="0">
                <a:latin typeface="Tahoma"/>
                <a:cs typeface="Tahoma"/>
              </a:rPr>
              <a:t> диагностика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достижения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dirty="0">
                <a:latin typeface="Tahoma"/>
                <a:cs typeface="Tahoma"/>
              </a:rPr>
              <a:t> ФОП</a:t>
            </a:r>
            <a:r>
              <a:rPr sz="1600" spc="5" dirty="0">
                <a:latin typeface="Tahoma"/>
                <a:cs typeface="Tahoma"/>
              </a:rPr>
              <a:t> ДО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изучение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умений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ребенка,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его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интересов,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предпочтений, склонностей, личностных особенностей, способов взаимодействия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взрослыми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сверстниками</a:t>
            </a:r>
            <a:endParaRPr sz="1600">
              <a:latin typeface="Tahoma"/>
              <a:cs typeface="Tahoma"/>
            </a:endParaRPr>
          </a:p>
          <a:p>
            <a:pPr marL="12700" marR="1016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Цели педагогической </a:t>
            </a:r>
            <a:r>
              <a:rPr sz="1600" spc="-5" dirty="0">
                <a:latin typeface="Tahoma"/>
                <a:cs typeface="Tahoma"/>
              </a:rPr>
              <a:t>диагностики, а также особенности ее проведения (основные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методы)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определяются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(п.3.2.3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п.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4.6).</a:t>
            </a:r>
            <a:endParaRPr sz="1600">
              <a:latin typeface="Tahoma"/>
              <a:cs typeface="Tahoma"/>
            </a:endParaRPr>
          </a:p>
          <a:p>
            <a:pPr marL="208915" indent="-196850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09550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Периодичность</a:t>
            </a:r>
            <a:r>
              <a:rPr sz="1600" spc="4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проведения</a:t>
            </a:r>
            <a:r>
              <a:rPr sz="16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способ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форма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фиксации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4955540"/>
            <a:ext cx="8267065" cy="180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определяется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600" dirty="0">
                <a:latin typeface="Tahoma"/>
                <a:cs typeface="Tahoma"/>
              </a:rPr>
              <a:t>.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dirty="0">
                <a:latin typeface="Tahoma"/>
                <a:cs typeface="Tahoma"/>
              </a:rPr>
              <a:t>ФОП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уточнена оптимальная периодичность </a:t>
            </a:r>
            <a:r>
              <a:rPr sz="1600" spc="-5" dirty="0">
                <a:latin typeface="Tahoma"/>
                <a:cs typeface="Tahoma"/>
              </a:rPr>
              <a:t>– </a:t>
            </a:r>
            <a:r>
              <a:rPr sz="1600" spc="-10" dirty="0">
                <a:latin typeface="Tahoma"/>
                <a:cs typeface="Tahoma"/>
              </a:rPr>
              <a:t>дважды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spc="-10" dirty="0">
                <a:latin typeface="Tahoma"/>
                <a:cs typeface="Tahoma"/>
              </a:rPr>
              <a:t>года </a:t>
            </a:r>
            <a:r>
              <a:rPr sz="1600" spc="-5" dirty="0">
                <a:latin typeface="Tahoma"/>
                <a:cs typeface="Tahoma"/>
              </a:rPr>
              <a:t> (стартовая, с </a:t>
            </a:r>
            <a:r>
              <a:rPr sz="1600" dirty="0">
                <a:latin typeface="Tahoma"/>
                <a:cs typeface="Tahoma"/>
              </a:rPr>
              <a:t>учетом </a:t>
            </a:r>
            <a:r>
              <a:rPr sz="1600" spc="-5" dirty="0">
                <a:latin typeface="Tahoma"/>
                <a:cs typeface="Tahoma"/>
              </a:rPr>
              <a:t>адаптационно периода, и заключительная на этапе освоения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 программы </a:t>
            </a:r>
            <a:r>
              <a:rPr sz="1600" dirty="0">
                <a:latin typeface="Tahoma"/>
                <a:cs typeface="Tahoma"/>
              </a:rPr>
              <a:t>возрастной </a:t>
            </a:r>
            <a:r>
              <a:rPr sz="1600" spc="-5" dirty="0">
                <a:latin typeface="Tahoma"/>
                <a:cs typeface="Tahoma"/>
              </a:rPr>
              <a:t>группой). Присутствуют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уточнения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 основном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(наблюдении),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других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малоформализованных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методиках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педагогической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индикаторах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оценки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наблюдаемых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фактов</a:t>
            </a:r>
            <a:endParaRPr sz="16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latin typeface="Tahoma"/>
                <a:cs typeface="Tahoma"/>
              </a:rPr>
              <a:t>- Проведение психологической диагностики определяется положениями ФГОС ДО </a:t>
            </a:r>
            <a:r>
              <a:rPr sz="1600" dirty="0">
                <a:latin typeface="Tahoma"/>
                <a:cs typeface="Tahoma"/>
              </a:rPr>
              <a:t>(п.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3.2.3)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77" y="2042925"/>
            <a:ext cx="217804" cy="1753870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1589532"/>
            <a:ext cx="327660" cy="3276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293108"/>
            <a:ext cx="327660" cy="32766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39674" y="4756150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63413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3017</Words>
  <Application>Microsoft Office PowerPoint</Application>
  <PresentationFormat>Экран (4:3)</PresentationFormat>
  <Paragraphs>273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 MT</vt:lpstr>
      <vt:lpstr>Calibri</vt:lpstr>
      <vt:lpstr>Impact</vt:lpstr>
      <vt:lpstr>Tahoma</vt:lpstr>
      <vt:lpstr>Times New Roman</vt:lpstr>
      <vt:lpstr>Wingdings</vt:lpstr>
      <vt:lpstr>Office Theme</vt:lpstr>
      <vt:lpstr>Нормативная база перехода на ФОП ДО  на федеральном уровне:</vt:lpstr>
      <vt:lpstr>Презентация PowerPoint</vt:lpstr>
      <vt:lpstr>Ключевые изменения во ФГОС ДО:</vt:lpstr>
      <vt:lpstr>ФОП ДО соответствует ФГОС ДО</vt:lpstr>
      <vt:lpstr>Презентация PowerPoint</vt:lpstr>
      <vt:lpstr>Особенности структуры ФОП ДО</vt:lpstr>
      <vt:lpstr>Особенности содержания ФОП ДО</vt:lpstr>
      <vt:lpstr>Целевой раздел: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</vt:lpstr>
      <vt:lpstr>ООП ДО разрабатывается и утверждается  ДОО самостоятельно</vt:lpstr>
      <vt:lpstr>Презентация PowerPoint</vt:lpstr>
      <vt:lpstr>ВАЖНО:</vt:lpstr>
      <vt:lpstr>Порядок действий ДОО в переходный период:  основные этапы, управленческие решения и методические шаги</vt:lpstr>
      <vt:lpstr>Способ действий: 2 возможных пути</vt:lpstr>
      <vt:lpstr>Давайте работать вместе. У нас все получится!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Михайлова, Татьяна Александровна</dc:creator>
  <cp:lastModifiedBy>Наталья Пешехонова</cp:lastModifiedBy>
  <cp:revision>2</cp:revision>
  <dcterms:created xsi:type="dcterms:W3CDTF">2023-11-17T07:02:38Z</dcterms:created>
  <dcterms:modified xsi:type="dcterms:W3CDTF">2023-11-17T07:47:06Z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2023-11-17T00:00:00Z</vt:filetime>
  </property>
</Properties>
</file>